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0" r:id="rId2"/>
    <p:sldId id="261" r:id="rId3"/>
    <p:sldId id="262" r:id="rId4"/>
    <p:sldId id="257" r:id="rId5"/>
    <p:sldId id="258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D5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19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8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0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4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5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5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01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5950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5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253FC8-B49A-445B-AD0A-4A331493E68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C9B083-AE14-4D15-944F-27F11DA3B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3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6" y="350451"/>
            <a:ext cx="4365716" cy="6223467"/>
          </a:xfrm>
        </p:spPr>
      </p:pic>
    </p:spTree>
    <p:extLst>
      <p:ext uri="{BB962C8B-B14F-4D97-AF65-F5344CB8AC3E}">
        <p14:creationId xmlns:p14="http://schemas.microsoft.com/office/powerpoint/2010/main" val="266946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برای ادامه فایل اصلی را دانلود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1"/>
            <a:ext cx="2643051" cy="57476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/>
              <a:t>@</a:t>
            </a:r>
            <a:r>
              <a:rPr lang="en-US" sz="2400" b="1" dirty="0" err="1" smtClean="0"/>
              <a:t>elearningg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8808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94114" y="2351314"/>
            <a:ext cx="8334103" cy="15569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a-IR" sz="6000" dirty="0" smtClean="0">
                <a:solidFill>
                  <a:srgbClr val="C00000"/>
                </a:solidFill>
                <a:cs typeface="B Vahid" panose="00000700000000000000" pitchFamily="2" charset="-78"/>
              </a:rPr>
              <a:t>خلاصه مبحث دوم مقررات ملی ساختمان</a:t>
            </a:r>
            <a:endParaRPr lang="fa-IR" sz="6000" dirty="0">
              <a:solidFill>
                <a:srgbClr val="C00000"/>
              </a:solidFill>
              <a:cs typeface="B Vahid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57200" y="3908308"/>
            <a:ext cx="3207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5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فصل</a:t>
            </a:r>
            <a:r>
              <a:rPr lang="en-US" sz="5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sz="5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هشتم</a:t>
            </a:r>
            <a:r>
              <a:rPr lang="fa-IR" sz="5400" dirty="0" smtClean="0">
                <a:cs typeface="B Nazanin" panose="00000400000000000000" pitchFamily="2" charset="-78"/>
              </a:rPr>
              <a:t> </a:t>
            </a:r>
            <a:r>
              <a:rPr lang="fa-IR" sz="5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: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99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85110" y="3250277"/>
            <a:ext cx="6992090" cy="2497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r" rtl="1">
              <a:lnSpc>
                <a:spcPct val="17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شرايط عمومي قرارداد</a:t>
            </a:r>
            <a:b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</a:br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شرايط خصوصي قرارداد </a:t>
            </a:r>
            <a:r>
              <a:rPr lang="fa-IR" sz="3200" dirty="0" smtClean="0">
                <a:cs typeface="B Nazanin" panose="00000400000000000000" pitchFamily="2" charset="-78"/>
              </a:rPr>
              <a:t/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قراردادهاي همسان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مربوط به مجريان ساختمان</a:t>
            </a:r>
            <a:endParaRPr lang="fa-IR" sz="32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4411" y="585141"/>
            <a:ext cx="98801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dirty="0" smtClean="0">
                <a:cs typeface="B Nazanin" panose="00000400000000000000" pitchFamily="2" charset="-78"/>
              </a:rPr>
              <a:t>پيوست مربوط به شيوه</a:t>
            </a:r>
            <a:r>
              <a:rPr lang="en-US" sz="5400" dirty="0" smtClean="0">
                <a:cs typeface="B Nazanin" panose="00000400000000000000" pitchFamily="2" charset="-78"/>
              </a:rPr>
              <a:t> </a:t>
            </a:r>
            <a:r>
              <a:rPr lang="fa-IR" sz="5400" dirty="0" smtClean="0">
                <a:cs typeface="B Nazanin" panose="00000400000000000000" pitchFamily="2" charset="-78"/>
              </a:rPr>
              <a:t>نامه مجريان ساختمان شامل :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381" y="274013"/>
            <a:ext cx="976027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a-IR" sz="4000" b="1" dirty="0">
                <a:ln/>
                <a:solidFill>
                  <a:srgbClr val="C00000"/>
                </a:solidFill>
                <a:cs typeface="B Narm" panose="00000400000000000000" pitchFamily="2" charset="-78"/>
              </a:rPr>
              <a:t>شرايط عمومي قرارداد براي قراردادهاي اجراي ساختمان</a:t>
            </a:r>
            <a:endParaRPr lang="en-US" sz="4000" b="1" dirty="0">
              <a:ln/>
              <a:solidFill>
                <a:srgbClr val="C00000"/>
              </a:solidFill>
              <a:cs typeface="B Narm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7520" y="1984549"/>
            <a:ext cx="4525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فصل دوم ـ تعهدات و اختيارات صاحبكار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7898" y="1440362"/>
            <a:ext cx="3216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فصل اول ، تعاريف و مفاهيم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3497" y="2552918"/>
            <a:ext cx="414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فصل سوم ـ تعهدات و اختيارات مجري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86" y="3143263"/>
            <a:ext cx="10505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فصل چهارم - تضمين انجام تعهدات قرارداد ، تهيه </a:t>
            </a:r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صورت هزينه ها </a:t>
            </a:r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، نحوه پرداختها و تعليق </a:t>
            </a:r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كا</a:t>
            </a:r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ر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3280" y="3711632"/>
            <a:ext cx="7539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فصل پنجم ـ تحويل كار، برچيدن كارگاه، تسويه حساب و پايانكار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726" y="4448491"/>
            <a:ext cx="9522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فصل ششم ـ موارد فسخ، اقدامات پس از فسخ، خسارات عدم انجام تعهدات، محل اختلاف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1141" y="5175947"/>
            <a:ext cx="919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فصل هفتم : </a:t>
            </a:r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حوادث قهريـ </a:t>
            </a:r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تسريع كارـ </a:t>
            </a:r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اقامتگاه وابلاغهاـ </a:t>
            </a:r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اعتبار </a:t>
            </a:r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شرايط عمومي قرارداد</a:t>
            </a:r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.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361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34647" y="475162"/>
            <a:ext cx="3216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فصل اول ، تعاريف و مفاهيم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08869" y="1197859"/>
            <a:ext cx="278238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a-IR" dirty="0"/>
              <a:t>ـ قرارداد اجراي ساختمان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2149" y="1080198"/>
            <a:ext cx="8046720" cy="1666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dirty="0" smtClean="0">
                <a:sym typeface="Wingdings" panose="05000000000000000000" pitchFamily="2" charset="2"/>
              </a:rPr>
              <a:t></a:t>
            </a:r>
            <a:r>
              <a:rPr lang="fa-IR" dirty="0" smtClean="0"/>
              <a:t>چه عادي چه رسمي </a:t>
            </a:r>
            <a:r>
              <a:rPr lang="fa-IR" dirty="0"/>
              <a:t>تنظيم شده باشد براي طـرفين آن </a:t>
            </a:r>
            <a:r>
              <a:rPr lang="fa-IR" b="1" dirty="0">
                <a:solidFill>
                  <a:schemeClr val="accent4">
                    <a:lumMod val="75000"/>
                  </a:schemeClr>
                </a:solidFill>
              </a:rPr>
              <a:t>حكـم سـند </a:t>
            </a:r>
            <a:r>
              <a:rPr lang="fa-IR" dirty="0" smtClean="0"/>
              <a:t>دارد</a:t>
            </a:r>
          </a:p>
          <a:p>
            <a:pPr algn="r">
              <a:lnSpc>
                <a:spcPct val="200000"/>
              </a:lnSpc>
            </a:pPr>
            <a:r>
              <a:rPr lang="fa-IR" dirty="0">
                <a:sym typeface="Wingdings" panose="05000000000000000000" pitchFamily="2" charset="2"/>
              </a:rPr>
              <a:t> </a:t>
            </a:r>
            <a:r>
              <a:rPr lang="fa-IR" u="sng" dirty="0" smtClean="0">
                <a:solidFill>
                  <a:srgbClr val="C00000"/>
                </a:solidFill>
              </a:rPr>
              <a:t>مشخصـات </a:t>
            </a:r>
            <a:r>
              <a:rPr lang="fa-IR" u="sng" dirty="0">
                <a:solidFill>
                  <a:srgbClr val="C00000"/>
                </a:solidFill>
              </a:rPr>
              <a:t>اصلي و كلي قرارداد </a:t>
            </a:r>
            <a:r>
              <a:rPr lang="fa-IR" dirty="0"/>
              <a:t>مانند مشخصات و </a:t>
            </a:r>
            <a:r>
              <a:rPr lang="fa-IR" b="1" dirty="0">
                <a:solidFill>
                  <a:srgbClr val="00B050"/>
                </a:solidFill>
              </a:rPr>
              <a:t>نشاني </a:t>
            </a:r>
            <a:r>
              <a:rPr lang="fa-IR" dirty="0"/>
              <a:t>دو طرف، </a:t>
            </a:r>
            <a:r>
              <a:rPr lang="fa-IR" b="1" dirty="0">
                <a:solidFill>
                  <a:srgbClr val="00B050"/>
                </a:solidFill>
              </a:rPr>
              <a:t>موضوع</a:t>
            </a:r>
            <a:r>
              <a:rPr lang="fa-IR" dirty="0"/>
              <a:t>، </a:t>
            </a:r>
            <a:r>
              <a:rPr lang="fa-IR" b="1" dirty="0">
                <a:solidFill>
                  <a:srgbClr val="00B050"/>
                </a:solidFill>
              </a:rPr>
              <a:t>مبلغ</a:t>
            </a:r>
            <a:r>
              <a:rPr lang="fa-IR" dirty="0"/>
              <a:t>، </a:t>
            </a:r>
            <a:r>
              <a:rPr lang="fa-IR" b="1" dirty="0">
                <a:solidFill>
                  <a:srgbClr val="00B050"/>
                </a:solidFill>
              </a:rPr>
              <a:t>مدت</a:t>
            </a:r>
            <a:r>
              <a:rPr lang="fa-IR" dirty="0"/>
              <a:t>، </a:t>
            </a:r>
            <a:r>
              <a:rPr lang="fa-IR" b="1" dirty="0">
                <a:solidFill>
                  <a:srgbClr val="00B050"/>
                </a:solidFill>
              </a:rPr>
              <a:t>نوع</a:t>
            </a:r>
            <a:r>
              <a:rPr lang="fa-IR" dirty="0"/>
              <a:t> و </a:t>
            </a:r>
            <a:r>
              <a:rPr lang="fa-IR" b="1" dirty="0">
                <a:solidFill>
                  <a:srgbClr val="00B050"/>
                </a:solidFill>
              </a:rPr>
              <a:t>اسناد و مدارك </a:t>
            </a:r>
            <a:r>
              <a:rPr lang="fa-IR" dirty="0"/>
              <a:t>منضم به قرارداد در آن قيد ميشود.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729" y="2959723"/>
            <a:ext cx="1148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dirty="0">
                <a:sym typeface="Wingdings" panose="05000000000000000000" pitchFamily="2" charset="2"/>
              </a:rPr>
              <a:t> </a:t>
            </a:r>
            <a:r>
              <a:rPr lang="fa-IR" dirty="0" smtClean="0"/>
              <a:t>شرايطي </a:t>
            </a:r>
            <a:r>
              <a:rPr lang="fa-IR" dirty="0"/>
              <a:t>است كه در تمامي انواع قراردادهاي اجراي ساختمان بين </a:t>
            </a:r>
            <a:r>
              <a:rPr lang="fa-IR" b="1" dirty="0">
                <a:solidFill>
                  <a:srgbClr val="C00000"/>
                </a:solidFill>
              </a:rPr>
              <a:t>صاحبكار</a:t>
            </a:r>
            <a:r>
              <a:rPr lang="fa-IR" dirty="0"/>
              <a:t> و </a:t>
            </a:r>
            <a:r>
              <a:rPr lang="fa-IR" b="1" dirty="0">
                <a:solidFill>
                  <a:srgbClr val="C00000"/>
                </a:solidFill>
              </a:rPr>
              <a:t>مجريان ساختمان </a:t>
            </a:r>
            <a:r>
              <a:rPr lang="fa-IR" dirty="0"/>
              <a:t>منعقد ميشود </a:t>
            </a:r>
            <a:endParaRPr lang="fa-IR" dirty="0" smtClean="0"/>
          </a:p>
          <a:p>
            <a:pPr algn="r">
              <a:lnSpc>
                <a:spcPct val="200000"/>
              </a:lnSpc>
            </a:pPr>
            <a:r>
              <a:rPr lang="fa-IR" dirty="0">
                <a:sym typeface="Wingdings" panose="05000000000000000000" pitchFamily="2" charset="2"/>
              </a:rPr>
              <a:t> </a:t>
            </a:r>
            <a:r>
              <a:rPr lang="fa-IR" dirty="0" smtClean="0"/>
              <a:t>بايد </a:t>
            </a:r>
            <a:r>
              <a:rPr lang="fa-IR" dirty="0"/>
              <a:t>مورد رعايت طرفين قرار </a:t>
            </a:r>
            <a:r>
              <a:rPr lang="fa-IR" dirty="0" smtClean="0"/>
              <a:t>گيرد و حاكم برقرارداد منعقده بوده و جزو لاينفك آن محسـوب ميشود.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83091" y="2690297"/>
            <a:ext cx="186798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- شرايط عمومي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304800" y="4502961"/>
            <a:ext cx="11907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dirty="0">
                <a:sym typeface="Wingdings" panose="05000000000000000000" pitchFamily="2" charset="2"/>
              </a:rPr>
              <a:t> </a:t>
            </a:r>
            <a:r>
              <a:rPr lang="fa-IR" dirty="0" smtClean="0"/>
              <a:t>شرايط </a:t>
            </a:r>
            <a:r>
              <a:rPr lang="fa-IR" dirty="0"/>
              <a:t>خاصي است كه اجراي هرساختمان با توجه به </a:t>
            </a:r>
            <a:r>
              <a:rPr lang="fa-IR" b="1" dirty="0">
                <a:solidFill>
                  <a:srgbClr val="00B050"/>
                </a:solidFill>
              </a:rPr>
              <a:t>وضعيت</a:t>
            </a:r>
            <a:r>
              <a:rPr lang="fa-IR" dirty="0"/>
              <a:t>،</a:t>
            </a:r>
            <a:r>
              <a:rPr lang="fa-IR" b="1" dirty="0">
                <a:solidFill>
                  <a:srgbClr val="00B050"/>
                </a:solidFill>
              </a:rPr>
              <a:t> موقعيت </a:t>
            </a:r>
            <a:r>
              <a:rPr lang="fa-IR" dirty="0"/>
              <a:t>و </a:t>
            </a:r>
            <a:r>
              <a:rPr lang="fa-IR" b="1" dirty="0">
                <a:solidFill>
                  <a:srgbClr val="00B050"/>
                </a:solidFill>
              </a:rPr>
              <a:t>ماهيـت</a:t>
            </a:r>
            <a:r>
              <a:rPr lang="fa-IR" dirty="0"/>
              <a:t> خـود دارد </a:t>
            </a:r>
            <a:r>
              <a:rPr lang="fa-IR" dirty="0" smtClean="0"/>
              <a:t> </a:t>
            </a:r>
          </a:p>
          <a:p>
            <a:pPr algn="r">
              <a:lnSpc>
                <a:spcPct val="200000"/>
              </a:lnSpc>
            </a:pPr>
            <a:r>
              <a:rPr lang="fa-IR" dirty="0">
                <a:sym typeface="Wingdings" panose="05000000000000000000" pitchFamily="2" charset="2"/>
              </a:rPr>
              <a:t> </a:t>
            </a:r>
            <a:r>
              <a:rPr lang="fa-IR" dirty="0" smtClean="0"/>
              <a:t>به </a:t>
            </a:r>
            <a:r>
              <a:rPr lang="fa-IR" dirty="0"/>
              <a:t>منظور تكميل </a:t>
            </a:r>
            <a:r>
              <a:rPr lang="fa-IR" dirty="0" smtClean="0"/>
              <a:t>شرايط عمـومي </a:t>
            </a:r>
            <a:r>
              <a:rPr lang="fa-IR" dirty="0"/>
              <a:t>قـرارداد اسـت </a:t>
            </a:r>
            <a:r>
              <a:rPr lang="fa-IR" dirty="0" smtClean="0"/>
              <a:t>بايد </a:t>
            </a:r>
            <a:r>
              <a:rPr lang="fa-IR" dirty="0"/>
              <a:t>مورد رعايت قرار گيرد و جز لاينفك قرارداد محسـوب مـيشـود. </a:t>
            </a:r>
            <a:endParaRPr lang="fa-IR" dirty="0" smtClean="0"/>
          </a:p>
          <a:p>
            <a:pPr algn="r">
              <a:lnSpc>
                <a:spcPct val="200000"/>
              </a:lnSpc>
            </a:pPr>
            <a:r>
              <a:rPr lang="fa-IR" dirty="0">
                <a:sym typeface="Wingdings" panose="05000000000000000000" pitchFamily="2" charset="2"/>
              </a:rPr>
              <a:t> </a:t>
            </a:r>
            <a:r>
              <a:rPr lang="fa-IR" u="sng" dirty="0" smtClean="0">
                <a:solidFill>
                  <a:srgbClr val="C00000"/>
                </a:solidFill>
              </a:rPr>
              <a:t>شرايط </a:t>
            </a:r>
            <a:r>
              <a:rPr lang="fa-IR" u="sng" dirty="0">
                <a:solidFill>
                  <a:srgbClr val="C00000"/>
                </a:solidFill>
              </a:rPr>
              <a:t>خصوصي نميتواند </a:t>
            </a:r>
            <a:r>
              <a:rPr lang="fa-IR" dirty="0"/>
              <a:t>مواد شرايط عمومي را </a:t>
            </a:r>
            <a:r>
              <a:rPr lang="fa-IR" b="1" dirty="0">
                <a:solidFill>
                  <a:srgbClr val="C00000"/>
                </a:solidFill>
              </a:rPr>
              <a:t>نقض</a:t>
            </a:r>
            <a:r>
              <a:rPr lang="fa-IR" dirty="0"/>
              <a:t> كند مگر در مواردي كه در شـرايط عمـومي ايـن اختيار </a:t>
            </a:r>
            <a:r>
              <a:rPr lang="fa-IR" dirty="0" smtClean="0"/>
              <a:t>پيش بيني </a:t>
            </a:r>
            <a:r>
              <a:rPr lang="fa-IR" dirty="0"/>
              <a:t>شده باشد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563100" y="4254500"/>
            <a:ext cx="1905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ـ شرايط خصوصي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6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9000" y="355600"/>
            <a:ext cx="30353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ـ انواع قرارداد اجراي ساختمان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03700" y="355600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 </a:t>
            </a:r>
            <a:r>
              <a:rPr lang="fa-IR" dirty="0" smtClean="0"/>
              <a:t>قرارداد </a:t>
            </a:r>
            <a:r>
              <a:rPr lang="fa-IR" dirty="0"/>
              <a:t>اجراي ساختمان </a:t>
            </a:r>
            <a:r>
              <a:rPr lang="fa-IR" b="1" dirty="0">
                <a:solidFill>
                  <a:srgbClr val="00B050"/>
                </a:solidFill>
              </a:rPr>
              <a:t>با مصالح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1600" y="8763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solidFill>
                  <a:srgbClr val="C00000"/>
                </a:solidFill>
                <a:sym typeface="Wingdings" panose="05000000000000000000" pitchFamily="2" charset="2"/>
              </a:rPr>
              <a:t></a:t>
            </a:r>
            <a:r>
              <a:rPr lang="fa-IR" dirty="0">
                <a:sym typeface="Wingdings" panose="05000000000000000000" pitchFamily="2" charset="2"/>
              </a:rPr>
              <a:t> </a:t>
            </a:r>
            <a:r>
              <a:rPr lang="fa-IR" dirty="0" smtClean="0"/>
              <a:t>قرارداد </a:t>
            </a:r>
            <a:r>
              <a:rPr lang="fa-IR" dirty="0"/>
              <a:t>اجراي ساختمان </a:t>
            </a:r>
            <a:r>
              <a:rPr lang="fa-IR" b="1" dirty="0">
                <a:solidFill>
                  <a:srgbClr val="00B050"/>
                </a:solidFill>
              </a:rPr>
              <a:t>بدون مصالح </a:t>
            </a:r>
            <a:r>
              <a:rPr lang="fa-IR" dirty="0"/>
              <a:t>يا دستمزدي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44800" y="1498600"/>
            <a:ext cx="513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</a:t>
            </a:r>
            <a:r>
              <a:rPr lang="fa-IR" dirty="0"/>
              <a:t> قرارداد اجراي ساختمان به صورت </a:t>
            </a:r>
            <a:r>
              <a:rPr lang="fa-IR" b="1" dirty="0">
                <a:solidFill>
                  <a:srgbClr val="00B050"/>
                </a:solidFill>
              </a:rPr>
              <a:t>پيمان مديريت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12300" y="2590800"/>
            <a:ext cx="2032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ـ اجراي ساختمان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9823" y="6191826"/>
            <a:ext cx="6700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solidFill>
                  <a:srgbClr val="C00000"/>
                </a:solidFill>
                <a:sym typeface="Wingdings" panose="05000000000000000000" pitchFamily="2" charset="2"/>
              </a:rPr>
              <a:t> </a:t>
            </a:r>
            <a:r>
              <a:rPr lang="fa-IR" dirty="0" smtClean="0">
                <a:sym typeface="Wingdings" panose="05000000000000000000" pitchFamily="2" charset="2"/>
              </a:rPr>
              <a:t>و </a:t>
            </a:r>
            <a:r>
              <a:rPr lang="fa-IR" dirty="0" smtClean="0"/>
              <a:t>امور </a:t>
            </a:r>
            <a:r>
              <a:rPr lang="fa-IR" dirty="0"/>
              <a:t>مربوط به </a:t>
            </a:r>
            <a:r>
              <a:rPr lang="fa-IR" b="1" dirty="0">
                <a:solidFill>
                  <a:srgbClr val="00B0F0"/>
                </a:solidFill>
              </a:rPr>
              <a:t>مديريت</a:t>
            </a:r>
            <a:r>
              <a:rPr lang="fa-IR" dirty="0"/>
              <a:t>،</a:t>
            </a:r>
            <a:r>
              <a:rPr lang="fa-IR" b="1" dirty="0">
                <a:solidFill>
                  <a:srgbClr val="C00000"/>
                </a:solidFill>
              </a:rPr>
              <a:t> </a:t>
            </a:r>
            <a:r>
              <a:rPr lang="fa-IR" b="1" dirty="0">
                <a:solidFill>
                  <a:srgbClr val="00B050"/>
                </a:solidFill>
              </a:rPr>
              <a:t>اجرا</a:t>
            </a:r>
            <a:r>
              <a:rPr lang="fa-IR" b="1" dirty="0">
                <a:solidFill>
                  <a:srgbClr val="C00000"/>
                </a:solidFill>
              </a:rPr>
              <a:t> و ساخت و سـاز </a:t>
            </a:r>
            <a:r>
              <a:rPr lang="fa-IR" dirty="0"/>
              <a:t>تـا </a:t>
            </a:r>
            <a:r>
              <a:rPr lang="fa-IR" dirty="0" smtClean="0"/>
              <a:t>بهره</a:t>
            </a:r>
            <a:r>
              <a:rPr lang="fa-IR" u="sng" dirty="0" smtClean="0"/>
              <a:t> </a:t>
            </a:r>
            <a:r>
              <a:rPr lang="fa-IR" dirty="0" smtClean="0"/>
              <a:t>برداري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71515" y="1997333"/>
            <a:ext cx="16385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تجهيز كارگاه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92354" y="2507734"/>
            <a:ext cx="15969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آماده سازي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5401" y="2928610"/>
            <a:ext cx="19511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اسكلت سـازي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481" y="3368789"/>
            <a:ext cx="14702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سـفتكـاري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4923" y="3841065"/>
            <a:ext cx="1521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نـازك كـاري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49991" y="4339798"/>
            <a:ext cx="34179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اجـراي تأسيسـات مكانيكي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45935" y="4825111"/>
            <a:ext cx="20874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تأسيسات برقي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08600" y="5269007"/>
            <a:ext cx="1866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محوطه سازي</a:t>
            </a:r>
            <a:endParaRPr 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41641" y="5745818"/>
            <a:ext cx="15648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حصاركشي</a:t>
            </a:r>
            <a:endParaRPr lang="en-US" sz="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83356" y="2590800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عبارت است </a:t>
            </a:r>
            <a:r>
              <a:rPr lang="fa-IR" dirty="0" smtClean="0"/>
              <a:t>از: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5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99300" y="381000"/>
            <a:ext cx="47371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ـ صلاحيت </a:t>
            </a:r>
            <a:r>
              <a:rPr lang="fa-IR" dirty="0" smtClean="0"/>
              <a:t>حرفه اي</a:t>
            </a:r>
            <a:r>
              <a:rPr lang="fa-IR" dirty="0"/>
              <a:t>، حدود آن و ظرفيت اشتغال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06100" y="2273558"/>
            <a:ext cx="11303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ـ ناظر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63900" y="5308600"/>
            <a:ext cx="28321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ـ كارگاه، تجهيز و برچيدن آن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0792" y="1282184"/>
            <a:ext cx="1115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solidFill>
                  <a:srgbClr val="C00000"/>
                </a:solidFill>
              </a:rPr>
              <a:t>كه </a:t>
            </a:r>
            <a:r>
              <a:rPr lang="fa-IR" b="1" dirty="0">
                <a:solidFill>
                  <a:srgbClr val="C00000"/>
                </a:solidFill>
              </a:rPr>
              <a:t>طبق شـرايط و ضـوابط مربـوط</a:t>
            </a:r>
            <a:r>
              <a:rPr lang="fa-IR" dirty="0"/>
              <a:t>، </a:t>
            </a:r>
            <a:r>
              <a:rPr lang="fa-IR" dirty="0" smtClean="0"/>
              <a:t>توسـط </a:t>
            </a:r>
            <a:r>
              <a:rPr lang="fa-IR" dirty="0"/>
              <a:t>وزارت </a:t>
            </a:r>
            <a:r>
              <a:rPr lang="fa-IR" b="1" dirty="0">
                <a:solidFill>
                  <a:srgbClr val="00B050"/>
                </a:solidFill>
              </a:rPr>
              <a:t>مسكن و شهرسازي </a:t>
            </a:r>
            <a:r>
              <a:rPr lang="fa-IR" dirty="0"/>
              <a:t>براي دارندگان صلاحيت صادر ميگردد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67665" y="746898"/>
            <a:ext cx="56396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داشتن پروانه اشتغال اجراي ساختمان</a:t>
            </a:r>
            <a:endParaRPr lang="en-US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300" y="2273558"/>
            <a:ext cx="10289953" cy="11739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dirty="0"/>
              <a:t>شخص حقيقي يا حقوقي </a:t>
            </a:r>
            <a:r>
              <a:rPr lang="fa-IR" sz="2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داراي پروانه اشتغال </a:t>
            </a:r>
            <a:r>
              <a:rPr lang="fa-IR" dirty="0"/>
              <a:t>با </a:t>
            </a:r>
            <a:r>
              <a:rPr lang="fa-IR" b="1" dirty="0">
                <a:solidFill>
                  <a:srgbClr val="C00000"/>
                </a:solidFill>
              </a:rPr>
              <a:t>صلاحيت نظارت </a:t>
            </a:r>
            <a:r>
              <a:rPr lang="fa-IR" dirty="0"/>
              <a:t>بر ساختمان در يك يـا چنـد رشـته از </a:t>
            </a:r>
            <a:r>
              <a:rPr lang="fa-IR" dirty="0" smtClean="0"/>
              <a:t>رشته هاي </a:t>
            </a:r>
            <a:r>
              <a:rPr lang="fa-IR" dirty="0"/>
              <a:t>اصلي و مرتبط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8300" y="3507006"/>
            <a:ext cx="10289953" cy="22203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dirty="0"/>
              <a:t>توسط </a:t>
            </a:r>
            <a:r>
              <a:rPr lang="fa-IR" dirty="0" smtClean="0"/>
              <a:t>سازمان استان </a:t>
            </a:r>
            <a:r>
              <a:rPr lang="fa-IR" dirty="0"/>
              <a:t>انتخاب و به </a:t>
            </a:r>
            <a:r>
              <a:rPr lang="fa-IR" b="1" dirty="0">
                <a:solidFill>
                  <a:srgbClr val="C00000"/>
                </a:solidFill>
              </a:rPr>
              <a:t>صاحبكار</a:t>
            </a:r>
            <a:r>
              <a:rPr lang="fa-IR" dirty="0"/>
              <a:t>، </a:t>
            </a:r>
            <a:r>
              <a:rPr lang="fa-IR" b="1" dirty="0">
                <a:solidFill>
                  <a:srgbClr val="C00000"/>
                </a:solidFill>
              </a:rPr>
              <a:t>شهرداري</a:t>
            </a:r>
            <a:r>
              <a:rPr lang="fa-IR" dirty="0"/>
              <a:t> و يا </a:t>
            </a:r>
            <a:r>
              <a:rPr lang="fa-IR" b="1" dirty="0">
                <a:solidFill>
                  <a:srgbClr val="C00000"/>
                </a:solidFill>
              </a:rPr>
              <a:t>ساير مراجع </a:t>
            </a:r>
            <a:r>
              <a:rPr lang="fa-IR" b="1" dirty="0" smtClean="0">
                <a:solidFill>
                  <a:srgbClr val="C00000"/>
                </a:solidFill>
              </a:rPr>
              <a:t>صدورپروانه </a:t>
            </a:r>
            <a:r>
              <a:rPr lang="fa-IR" dirty="0" smtClean="0"/>
              <a:t>ساختمان معرفي مي شود و </a:t>
            </a:r>
            <a:r>
              <a:rPr lang="fa-IR" b="1" dirty="0">
                <a:solidFill>
                  <a:srgbClr val="00B050"/>
                </a:solidFill>
              </a:rPr>
              <a:t>براجراي صحيح عمليات ساختماني </a:t>
            </a:r>
            <a:r>
              <a:rPr lang="fa-IR" dirty="0"/>
              <a:t>درحيطه صلاحيت مندرج در پروانه اشتغال خودبه لحاظ </a:t>
            </a:r>
            <a:r>
              <a:rPr lang="fa-IR" b="1" dirty="0">
                <a:solidFill>
                  <a:srgbClr val="00B050"/>
                </a:solidFill>
              </a:rPr>
              <a:t>انطباق ساختمان </a:t>
            </a:r>
            <a:r>
              <a:rPr lang="fa-IR" dirty="0"/>
              <a:t>با مشخصات مندرج در </a:t>
            </a:r>
            <a:r>
              <a:rPr lang="fa-IR" dirty="0">
                <a:solidFill>
                  <a:srgbClr val="C00000"/>
                </a:solidFill>
              </a:rPr>
              <a:t>پروانه</a:t>
            </a:r>
            <a:r>
              <a:rPr lang="fa-IR" dirty="0"/>
              <a:t> و </a:t>
            </a:r>
            <a:r>
              <a:rPr lang="fa-IR" dirty="0">
                <a:solidFill>
                  <a:srgbClr val="C00000"/>
                </a:solidFill>
              </a:rPr>
              <a:t>نقشه</a:t>
            </a:r>
            <a:r>
              <a:rPr lang="fa-IR" dirty="0"/>
              <a:t> ها ، </a:t>
            </a:r>
            <a:r>
              <a:rPr lang="fa-IR" dirty="0">
                <a:solidFill>
                  <a:srgbClr val="C00000"/>
                </a:solidFill>
              </a:rPr>
              <a:t>مقـررات</a:t>
            </a:r>
            <a:r>
              <a:rPr lang="fa-IR" dirty="0"/>
              <a:t> </a:t>
            </a:r>
            <a:r>
              <a:rPr lang="fa-IR" dirty="0">
                <a:solidFill>
                  <a:srgbClr val="C00000"/>
                </a:solidFill>
              </a:rPr>
              <a:t>ملي</a:t>
            </a:r>
            <a:r>
              <a:rPr lang="fa-IR" dirty="0"/>
              <a:t> ساختمان و </a:t>
            </a:r>
            <a:r>
              <a:rPr lang="fa-IR" dirty="0">
                <a:solidFill>
                  <a:srgbClr val="C00000"/>
                </a:solidFill>
              </a:rPr>
              <a:t>محاسبات</a:t>
            </a:r>
            <a:r>
              <a:rPr lang="fa-IR" dirty="0"/>
              <a:t> </a:t>
            </a:r>
            <a:r>
              <a:rPr lang="fa-IR" dirty="0">
                <a:solidFill>
                  <a:srgbClr val="C00000"/>
                </a:solidFill>
              </a:rPr>
              <a:t>فني</a:t>
            </a:r>
            <a:r>
              <a:rPr lang="fa-IR" dirty="0"/>
              <a:t> منضم به آن نظارت مينمايد</a:t>
            </a:r>
            <a:r>
              <a:rPr lang="fa-I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3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44050" y="359986"/>
            <a:ext cx="22987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ناظر </a:t>
            </a:r>
            <a:r>
              <a:rPr lang="fa-IR" dirty="0" smtClean="0"/>
              <a:t>هماهنگ كننده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38376" y="4700891"/>
            <a:ext cx="1727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ـ پيمانكار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4552"/>
            <a:ext cx="94003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800" dirty="0" smtClean="0">
                <a:sym typeface="Wingdings 2" panose="05020102010507070707" pitchFamily="18" charset="2"/>
              </a:rPr>
              <a:t></a:t>
            </a:r>
            <a:r>
              <a:rPr lang="fa-IR" dirty="0" smtClean="0"/>
              <a:t>شخصي </a:t>
            </a:r>
            <a:r>
              <a:rPr lang="fa-IR" dirty="0"/>
              <a:t>حقيقي </a:t>
            </a:r>
            <a:r>
              <a:rPr lang="fa-IR" b="1" dirty="0">
                <a:solidFill>
                  <a:srgbClr val="FF0000"/>
                </a:solidFill>
              </a:rPr>
              <a:t>داراي پروانه اشتغال </a:t>
            </a:r>
            <a:r>
              <a:rPr lang="fa-IR" dirty="0"/>
              <a:t>و </a:t>
            </a:r>
            <a:r>
              <a:rPr lang="fa-IR" sz="2000" dirty="0">
                <a:solidFill>
                  <a:srgbClr val="0070C0"/>
                </a:solidFill>
                <a:cs typeface="B Jadid" panose="00000700000000000000" pitchFamily="2" charset="-78"/>
              </a:rPr>
              <a:t>صلاحيت نظارت </a:t>
            </a:r>
            <a:r>
              <a:rPr lang="fa-IR" dirty="0"/>
              <a:t>در رشته </a:t>
            </a:r>
            <a:r>
              <a:rPr lang="fa-IR" b="1" dirty="0">
                <a:solidFill>
                  <a:srgbClr val="00B050"/>
                </a:solidFill>
              </a:rPr>
              <a:t>معماري يا عمـران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fa-IR" b="1" dirty="0">
              <a:solidFill>
                <a:srgbClr val="00B05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fa-IR" sz="2800" dirty="0">
                <a:sym typeface="Wingdings 2" panose="05020102010507070707" pitchFamily="18" charset="2"/>
              </a:rPr>
              <a:t></a:t>
            </a:r>
            <a:r>
              <a:rPr lang="fa-IR" dirty="0" smtClean="0">
                <a:cs typeface="B Mehr" panose="00000700000000000000" pitchFamily="2" charset="-78"/>
              </a:rPr>
              <a:t>مسوول </a:t>
            </a:r>
            <a:r>
              <a:rPr lang="fa-IR" b="1" dirty="0">
                <a:solidFill>
                  <a:srgbClr val="C00000"/>
                </a:solidFill>
              </a:rPr>
              <a:t>هماهنگي بين تمامي ناظران </a:t>
            </a:r>
            <a:r>
              <a:rPr lang="fa-IR" dirty="0" smtClean="0">
                <a:cs typeface="B Mehr" panose="00000700000000000000" pitchFamily="2" charset="-78"/>
              </a:rPr>
              <a:t>رشـته</a:t>
            </a:r>
            <a:r>
              <a:rPr lang="en-US" dirty="0" smtClean="0">
                <a:cs typeface="B Mehr" panose="00000700000000000000" pitchFamily="2" charset="-78"/>
              </a:rPr>
              <a:t> </a:t>
            </a:r>
            <a:r>
              <a:rPr lang="fa-IR" dirty="0" smtClean="0">
                <a:cs typeface="B Mehr" panose="00000700000000000000" pitchFamily="2" charset="-78"/>
              </a:rPr>
              <a:t>هـاي </a:t>
            </a:r>
            <a:r>
              <a:rPr lang="fa-IR" dirty="0">
                <a:cs typeface="B Mehr" panose="00000700000000000000" pitchFamily="2" charset="-78"/>
              </a:rPr>
              <a:t>هفتگانـه</a:t>
            </a:r>
            <a:r>
              <a:rPr lang="fa-IR" sz="3600" dirty="0">
                <a:solidFill>
                  <a:srgbClr val="0070C0"/>
                </a:solidFill>
                <a:cs typeface="B Meh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0070C0"/>
                </a:solidFill>
                <a:cs typeface="B Mehr" panose="00000700000000000000" pitchFamily="2" charset="-78"/>
                <a:sym typeface="Wingdings" panose="05000000000000000000" pitchFamily="2" charset="2"/>
              </a:rPr>
              <a:t></a:t>
            </a:r>
            <a:endParaRPr lang="en-US" sz="3600" dirty="0" smtClean="0">
              <a:solidFill>
                <a:srgbClr val="0070C0"/>
              </a:solidFill>
              <a:cs typeface="B Meh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dirty="0">
                <a:sym typeface="Wingdings 2" panose="05020102010507070707" pitchFamily="18" charset="2"/>
              </a:rPr>
              <a:t></a:t>
            </a:r>
            <a:r>
              <a:rPr lang="fa-IR" dirty="0" smtClean="0">
                <a:cs typeface="B Mehr" panose="00000700000000000000" pitchFamily="2" charset="-78"/>
              </a:rPr>
              <a:t>ارسال </a:t>
            </a:r>
            <a:r>
              <a:rPr lang="fa-IR" sz="2000" b="1" dirty="0">
                <a:solidFill>
                  <a:srgbClr val="0070C0"/>
                </a:solidFill>
                <a:cs typeface="B Mehr" panose="00000700000000000000" pitchFamily="2" charset="-78"/>
              </a:rPr>
              <a:t>گـزارشهـاي </a:t>
            </a:r>
            <a:r>
              <a:rPr lang="fa-IR" sz="2000" b="1" dirty="0" smtClean="0">
                <a:solidFill>
                  <a:srgbClr val="0070C0"/>
                </a:solidFill>
                <a:cs typeface="B Mehr" panose="00000700000000000000" pitchFamily="2" charset="-78"/>
              </a:rPr>
              <a:t>مرحلـه</a:t>
            </a:r>
            <a:r>
              <a:rPr lang="en-US" sz="2000" b="1" dirty="0" smtClean="0">
                <a:solidFill>
                  <a:srgbClr val="0070C0"/>
                </a:solidFill>
                <a:cs typeface="B Mehr" panose="00000700000000000000" pitchFamily="2" charset="-78"/>
              </a:rPr>
              <a:t> </a:t>
            </a:r>
            <a:r>
              <a:rPr lang="fa-IR" sz="2000" b="1" dirty="0" smtClean="0">
                <a:solidFill>
                  <a:srgbClr val="0070C0"/>
                </a:solidFill>
                <a:cs typeface="B Mehr" panose="00000700000000000000" pitchFamily="2" charset="-78"/>
              </a:rPr>
              <a:t>اي </a:t>
            </a:r>
            <a:r>
              <a:rPr lang="fa-IR" dirty="0" smtClean="0">
                <a:cs typeface="B Mehr" panose="00000700000000000000" pitchFamily="2" charset="-78"/>
              </a:rPr>
              <a:t>بـه </a:t>
            </a:r>
            <a:r>
              <a:rPr lang="fa-IR" dirty="0">
                <a:cs typeface="B Mehr" panose="00000700000000000000" pitchFamily="2" charset="-78"/>
              </a:rPr>
              <a:t>شهرداري و ساير مراجع </a:t>
            </a:r>
            <a:r>
              <a:rPr lang="fa-IR" dirty="0" smtClean="0">
                <a:cs typeface="B Mehr" panose="00000700000000000000" pitchFamily="2" charset="-78"/>
              </a:rPr>
              <a:t>ذيربط</a:t>
            </a:r>
            <a:r>
              <a:rPr lang="fa-IR" dirty="0">
                <a:sym typeface="Wingdings" panose="05000000000000000000" pitchFamily="2" charset="2"/>
              </a:rPr>
              <a:t> </a:t>
            </a:r>
            <a:r>
              <a:rPr lang="fa-IR" sz="3600" dirty="0">
                <a:solidFill>
                  <a:srgbClr val="0070C0"/>
                </a:solidFill>
                <a:sym typeface="Wingdings" panose="05000000000000000000" pitchFamily="2" charset="2"/>
              </a:rPr>
              <a:t></a:t>
            </a:r>
            <a:endParaRPr lang="fa-IR" sz="3600" dirty="0" smtClean="0">
              <a:solidFill>
                <a:srgbClr val="0070C0"/>
              </a:solidFill>
              <a:cs typeface="B Meh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17" y="2601390"/>
            <a:ext cx="11795759" cy="1200329"/>
          </a:xfrm>
          <a:prstGeom prst="rect">
            <a:avLst/>
          </a:prstGeom>
          <a:solidFill>
            <a:srgbClr val="D5ADBF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C00000"/>
                </a:solidFill>
              </a:rPr>
              <a:t>در خصوص ناظران حقوقي ساختمان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r" rtl="1"/>
            <a:endParaRPr lang="en-US" b="1" dirty="0" smtClean="0"/>
          </a:p>
          <a:p>
            <a:pPr algn="r" rtl="1"/>
            <a:r>
              <a:rPr lang="fa-IR" dirty="0" smtClean="0">
                <a:cs typeface="B Jadid" panose="00000700000000000000" pitchFamily="2" charset="-78"/>
              </a:rPr>
              <a:t>مـديرعامل شـركت </a:t>
            </a:r>
            <a:r>
              <a:rPr lang="fa-IR" dirty="0" smtClean="0"/>
              <a:t>يـا </a:t>
            </a:r>
            <a:r>
              <a:rPr lang="fa-IR" dirty="0" smtClean="0">
                <a:cs typeface="B Jadid" panose="00000700000000000000" pitchFamily="2" charset="-78"/>
              </a:rPr>
              <a:t>مسوول واحد فني </a:t>
            </a:r>
            <a:r>
              <a:rPr lang="fa-IR" dirty="0" smtClean="0"/>
              <a:t>موسسات و يا نهادهاي عمومي غيردولتي همان </a:t>
            </a:r>
            <a:r>
              <a:rPr lang="fa-IR" b="1" dirty="0" smtClean="0">
                <a:solidFill>
                  <a:srgbClr val="00B050"/>
                </a:solidFill>
              </a:rPr>
              <a:t>ناظر هماهنگ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fa-IR" b="1" dirty="0" smtClean="0">
                <a:solidFill>
                  <a:srgbClr val="00B050"/>
                </a:solidFill>
              </a:rPr>
              <a:t>كننده </a:t>
            </a:r>
            <a:r>
              <a:rPr lang="fa-IR" dirty="0" smtClean="0"/>
              <a:t>خواهد بود</a:t>
            </a:r>
            <a:endParaRPr lang="en-US" dirty="0" smtClean="0"/>
          </a:p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7016" y="5323064"/>
            <a:ext cx="1088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شخص حقيقي يا حقوقي است كه </a:t>
            </a:r>
            <a:r>
              <a:rPr lang="fa-IR" b="1" dirty="0">
                <a:solidFill>
                  <a:srgbClr val="C00000"/>
                </a:solidFill>
              </a:rPr>
              <a:t>صلاحيت انجام تمام يا بخشي از كارهـاي اجرايـي</a:t>
            </a:r>
            <a:r>
              <a:rPr lang="fa-IR" dirty="0"/>
              <a:t> را دارد و بـراي آن بخش از عمليات با وي قرارداد منعقد ميگردد.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4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943" y="3795903"/>
            <a:ext cx="11730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ج</a:t>
            </a:r>
            <a:r>
              <a:rPr lang="fa-IR" dirty="0"/>
              <a:t>) </a:t>
            </a:r>
            <a:r>
              <a:rPr lang="fa-IR" b="1" dirty="0">
                <a:solidFill>
                  <a:srgbClr val="C00000"/>
                </a:solidFill>
              </a:rPr>
              <a:t>برچيدن كارگاه</a:t>
            </a:r>
            <a:r>
              <a:rPr lang="fa-IR" dirty="0"/>
              <a:t>، عبارت است از </a:t>
            </a:r>
            <a:r>
              <a:rPr lang="fa-IR" b="1" dirty="0" smtClean="0">
                <a:solidFill>
                  <a:srgbClr val="0070C0"/>
                </a:solidFill>
              </a:rPr>
              <a:t>جمع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fa-IR" b="1" dirty="0" smtClean="0">
                <a:solidFill>
                  <a:srgbClr val="0070C0"/>
                </a:solidFill>
              </a:rPr>
              <a:t>آوري تجهيزات، تأسيسات و يا ساختمان هاي موقت </a:t>
            </a:r>
            <a:r>
              <a:rPr lang="fa-IR" dirty="0" smtClean="0"/>
              <a:t>و خارج كردن آنها به علاوه ساير مواد زايد و يا ماشين</a:t>
            </a:r>
            <a:r>
              <a:rPr lang="en-US" dirty="0" smtClean="0"/>
              <a:t> </a:t>
            </a:r>
            <a:r>
              <a:rPr lang="fa-IR" dirty="0" smtClean="0"/>
              <a:t>آلات و ابزار كار </a:t>
            </a:r>
            <a:r>
              <a:rPr lang="fa-IR" dirty="0"/>
              <a:t>از كارگـاه و تسـطيح و تميـز كـردن محـلهـاي </a:t>
            </a:r>
            <a:r>
              <a:rPr lang="fa-IR" dirty="0" smtClean="0"/>
              <a:t>مذكو</a:t>
            </a:r>
            <a:r>
              <a:rPr lang="fa-IR" dirty="0"/>
              <a:t>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18500" y="508000"/>
            <a:ext cx="31623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dirty="0"/>
              <a:t>ـ كارگاه، تجهيز و برچيدن آن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365759" y="1099400"/>
            <a:ext cx="12292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dirty="0" smtClean="0"/>
              <a:t>الف</a:t>
            </a:r>
            <a:r>
              <a:rPr lang="fa-IR" dirty="0"/>
              <a:t>) </a:t>
            </a:r>
            <a:r>
              <a:rPr lang="fa-IR" b="1" dirty="0" smtClean="0">
                <a:solidFill>
                  <a:srgbClr val="C00000"/>
                </a:solidFill>
              </a:rPr>
              <a:t>محل</a:t>
            </a:r>
            <a:r>
              <a:rPr lang="fa-IR" dirty="0" smtClean="0"/>
              <a:t> </a:t>
            </a:r>
            <a:r>
              <a:rPr lang="fa-IR" dirty="0"/>
              <a:t>يا محلهايي است كه عمليات </a:t>
            </a:r>
            <a:r>
              <a:rPr lang="fa-IR" b="1" dirty="0">
                <a:solidFill>
                  <a:srgbClr val="C00000"/>
                </a:solidFill>
              </a:rPr>
              <a:t>موضوع قرارداد در آن اجرا </a:t>
            </a:r>
            <a:r>
              <a:rPr lang="fa-IR" dirty="0"/>
              <a:t>ميشود، يا </a:t>
            </a:r>
            <a:r>
              <a:rPr lang="fa-IR" b="1" dirty="0">
                <a:solidFill>
                  <a:srgbClr val="002060"/>
                </a:solidFill>
              </a:rPr>
              <a:t>با اجازه صاحبكار </a:t>
            </a:r>
            <a:r>
              <a:rPr lang="fa-IR" dirty="0"/>
              <a:t>از آن استفاده ميگردد</a:t>
            </a:r>
            <a:r>
              <a:rPr lang="fa-IR" sz="5400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949" y="2510988"/>
            <a:ext cx="11521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dirty="0"/>
              <a:t>ب) تجهيز كارگاه، عبارت است از </a:t>
            </a:r>
            <a:r>
              <a:rPr lang="fa-IR" b="1" dirty="0">
                <a:solidFill>
                  <a:srgbClr val="00B050"/>
                </a:solidFill>
              </a:rPr>
              <a:t>اقدامات و تداركاتي كه به منظور شروع و انجـام دادن كـار </a:t>
            </a:r>
            <a:r>
              <a:rPr lang="fa-IR" dirty="0"/>
              <a:t>بـه صـورت </a:t>
            </a:r>
            <a:r>
              <a:rPr lang="fa-IR" b="1" dirty="0">
                <a:solidFill>
                  <a:srgbClr val="C00000"/>
                </a:solidFill>
              </a:rPr>
              <a:t>موقت</a:t>
            </a:r>
            <a:r>
              <a:rPr lang="fa-IR" dirty="0"/>
              <a:t> </a:t>
            </a:r>
            <a:r>
              <a:rPr lang="fa-IR" b="1" dirty="0">
                <a:solidFill>
                  <a:srgbClr val="C00000"/>
                </a:solidFill>
              </a:rPr>
              <a:t>براي دوره اجرا </a:t>
            </a:r>
            <a:r>
              <a:rPr lang="fa-IR" dirty="0"/>
              <a:t>انجام ميشود. </a:t>
            </a:r>
          </a:p>
        </p:txBody>
      </p:sp>
    </p:spTree>
    <p:extLst>
      <p:ext uri="{BB962C8B-B14F-4D97-AF65-F5344CB8AC3E}">
        <p14:creationId xmlns:p14="http://schemas.microsoft.com/office/powerpoint/2010/main" val="3445406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1676</TotalTime>
  <Words>656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B Jadid</vt:lpstr>
      <vt:lpstr>B Mehr</vt:lpstr>
      <vt:lpstr>B Narm</vt:lpstr>
      <vt:lpstr>B Nazanin</vt:lpstr>
      <vt:lpstr>B Vahid</vt:lpstr>
      <vt:lpstr>Century Gothic</vt:lpstr>
      <vt:lpstr>Garamond</vt:lpstr>
      <vt:lpstr>Tahoma</vt:lpstr>
      <vt:lpstr>Wingdings</vt:lpstr>
      <vt:lpstr>Wingdings 2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برای ادامه فایل اصلی را دانلود کنید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هشتم :  پيوست مربوط به شيوهنامه مجريان ساختمان شامل : شرايط عمومي قرارداد ، شرايط خصوصي قرارداد و قراردادهاي همسان مربوط به مجريان ساختمان</dc:title>
  <dc:creator>RePack by Diakov</dc:creator>
  <cp:lastModifiedBy>RePack by Diakov</cp:lastModifiedBy>
  <cp:revision>62</cp:revision>
  <dcterms:created xsi:type="dcterms:W3CDTF">2020-01-06T09:14:00Z</dcterms:created>
  <dcterms:modified xsi:type="dcterms:W3CDTF">2020-01-12T15:50:42Z</dcterms:modified>
</cp:coreProperties>
</file>