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6"/>
  </p:notesMasterIdLst>
  <p:sldIdLst>
    <p:sldId id="478" r:id="rId2"/>
    <p:sldId id="342" r:id="rId3"/>
    <p:sldId id="300" r:id="rId4"/>
    <p:sldId id="344" r:id="rId5"/>
    <p:sldId id="349" r:id="rId6"/>
    <p:sldId id="346" r:id="rId7"/>
    <p:sldId id="347" r:id="rId8"/>
    <p:sldId id="350" r:id="rId9"/>
    <p:sldId id="421" r:id="rId10"/>
    <p:sldId id="479" r:id="rId11"/>
    <p:sldId id="491" r:id="rId12"/>
    <p:sldId id="351" r:id="rId13"/>
    <p:sldId id="480" r:id="rId14"/>
    <p:sldId id="4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2B19EE4-9E5C-4C71-AE77-77BF0F20AE2A}">
          <p14:sldIdLst>
            <p14:sldId id="478"/>
            <p14:sldId id="342"/>
            <p14:sldId id="300"/>
          </p14:sldIdLst>
        </p14:section>
        <p14:section name="Anvae Bakhsh ha" id="{24A77223-D5EE-45BC-98AF-C1DA4EC0A996}">
          <p14:sldIdLst>
            <p14:sldId id="344"/>
            <p14:sldId id="349"/>
            <p14:sldId id="346"/>
            <p14:sldId id="347"/>
          </p14:sldIdLst>
        </p14:section>
        <p14:section name="Ertebatat" id="{02794F42-E1AF-453B-A6DF-405B7D92E955}">
          <p14:sldIdLst>
            <p14:sldId id="350"/>
            <p14:sldId id="421"/>
            <p14:sldId id="479"/>
            <p14:sldId id="491"/>
            <p14:sldId id="351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CC4"/>
    <a:srgbClr val="3A5086"/>
    <a:srgbClr val="2E406C"/>
    <a:srgbClr val="1B2641"/>
    <a:srgbClr val="384E84"/>
    <a:srgbClr val="87653F"/>
    <a:srgbClr val="F5D1A5"/>
    <a:srgbClr val="81D792"/>
    <a:srgbClr val="A7C4B5"/>
    <a:srgbClr val="F6CF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858F6-8F01-4554-8FDE-857B8333CC8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A4BE8-2C91-48D9-8399-B603F7760B92}">
      <dgm:prSet phldrT="[Text]" custT="1"/>
      <dgm:spPr/>
      <dgm:t>
        <a:bodyPr/>
        <a:lstStyle/>
        <a:p>
          <a:r>
            <a:rPr lang="fa-IR" sz="2000" b="1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rPr>
            <a:t>از نظر سطح خدمات</a:t>
          </a:r>
          <a:endParaRPr lang="en-US" sz="2000">
            <a:solidFill>
              <a:schemeClr val="bg1"/>
            </a:solidFill>
            <a:cs typeface="Tehran" pitchFamily="2" charset="-78"/>
          </a:endParaRPr>
        </a:p>
      </dgm:t>
    </dgm:pt>
    <dgm:pt modelId="{ACB13469-B949-4053-A96D-59CF9A173AA1}" type="parTrans" cxnId="{58854E6B-5FC3-4D5C-BC1D-A77FF7137C9F}">
      <dgm:prSet/>
      <dgm:spPr/>
      <dgm:t>
        <a:bodyPr/>
        <a:lstStyle/>
        <a:p>
          <a:endParaRPr lang="en-US"/>
        </a:p>
      </dgm:t>
    </dgm:pt>
    <dgm:pt modelId="{65CA3AD7-7708-4D04-A164-7F1492EC859F}" type="sibTrans" cxnId="{58854E6B-5FC3-4D5C-BC1D-A77FF7137C9F}">
      <dgm:prSet/>
      <dgm:spPr/>
      <dgm:t>
        <a:bodyPr/>
        <a:lstStyle/>
        <a:p>
          <a:endParaRPr lang="en-US"/>
        </a:p>
      </dgm:t>
    </dgm:pt>
    <dgm:pt modelId="{EBF66974-60CD-4BCA-8B9F-5E424D181CF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سرپایی</a:t>
          </a:r>
          <a:endParaRPr lang="en-US" sz="2000">
            <a:cs typeface="Tehran" pitchFamily="2" charset="-78"/>
          </a:endParaRPr>
        </a:p>
      </dgm:t>
    </dgm:pt>
    <dgm:pt modelId="{5FA2F368-AE86-4997-970F-BC1476210693}" type="parTrans" cxnId="{DEDA1F97-055A-41E1-9031-B14FA290C962}">
      <dgm:prSet custT="1"/>
      <dgm:spPr/>
      <dgm:t>
        <a:bodyPr/>
        <a:lstStyle/>
        <a:p>
          <a:endParaRPr lang="en-US" sz="700">
            <a:cs typeface="Tehran" pitchFamily="2" charset="-78"/>
          </a:endParaRPr>
        </a:p>
      </dgm:t>
    </dgm:pt>
    <dgm:pt modelId="{6AF2286F-EDF2-4872-8A64-C219C0106B19}" type="sibTrans" cxnId="{DEDA1F97-055A-41E1-9031-B14FA290C962}">
      <dgm:prSet/>
      <dgm:spPr/>
      <dgm:t>
        <a:bodyPr/>
        <a:lstStyle/>
        <a:p>
          <a:endParaRPr lang="en-US"/>
        </a:p>
      </dgm:t>
    </dgm:pt>
    <dgm:pt modelId="{7E029108-33FC-44F9-986F-5E99A5F3B59D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غیرسرپایی</a:t>
          </a:r>
          <a:r>
            <a:rPr lang="fa-I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(اصلی)</a:t>
          </a:r>
          <a:endParaRPr lang="en-US" sz="2000">
            <a:cs typeface="Tehran" pitchFamily="2" charset="-78"/>
          </a:endParaRPr>
        </a:p>
      </dgm:t>
    </dgm:pt>
    <dgm:pt modelId="{BF4BD9BA-F434-40AC-8125-A44EB1A44D43}" type="parTrans" cxnId="{DC2569CE-0A8B-4016-917D-1C962EE33C16}">
      <dgm:prSet custT="1"/>
      <dgm:spPr/>
      <dgm:t>
        <a:bodyPr/>
        <a:lstStyle/>
        <a:p>
          <a:endParaRPr lang="en-US" sz="700">
            <a:cs typeface="Tehran" pitchFamily="2" charset="-78"/>
          </a:endParaRPr>
        </a:p>
      </dgm:t>
    </dgm:pt>
    <dgm:pt modelId="{ACA367AF-1FA5-4A9C-87D1-C51BB9CADE5D}" type="sibTrans" cxnId="{DC2569CE-0A8B-4016-917D-1C962EE33C16}">
      <dgm:prSet/>
      <dgm:spPr/>
      <dgm:t>
        <a:bodyPr/>
        <a:lstStyle/>
        <a:p>
          <a:endParaRPr lang="en-US"/>
        </a:p>
      </dgm:t>
    </dgm:pt>
    <dgm:pt modelId="{BB218F70-B0D1-4F2E-96B3-1D943B31563A}" type="pres">
      <dgm:prSet presAssocID="{80C858F6-8F01-4554-8FDE-857B8333CC8F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C8DE17F3-E3E9-4A3F-9D75-F75B1B3C480C}" type="pres">
      <dgm:prSet presAssocID="{349A4BE8-2C91-48D9-8399-B603F7760B92}" presName="centerShape" presStyleLbl="node0" presStyleIdx="0" presStyleCnt="1" custScaleX="171353" custScaleY="131320" custLinFactNeighborX="636" custLinFactNeighborY="-26732"/>
      <dgm:spPr/>
    </dgm:pt>
    <dgm:pt modelId="{57F25931-4314-41B8-B20D-2248A3F86273}" type="pres">
      <dgm:prSet presAssocID="{5FA2F368-AE86-4997-970F-BC1476210693}" presName="Name9" presStyleLbl="parChTrans1D2" presStyleIdx="0" presStyleCnt="2"/>
      <dgm:spPr/>
    </dgm:pt>
    <dgm:pt modelId="{F58E8BAE-14D1-418A-BC5E-B5D53F002347}" type="pres">
      <dgm:prSet presAssocID="{5FA2F368-AE86-4997-970F-BC1476210693}" presName="connTx" presStyleLbl="parChTrans1D2" presStyleIdx="0" presStyleCnt="2"/>
      <dgm:spPr/>
    </dgm:pt>
    <dgm:pt modelId="{041530CB-3EA3-4603-BA7D-3D537F736AA2}" type="pres">
      <dgm:prSet presAssocID="{EBF66974-60CD-4BCA-8B9F-5E424D181CF1}" presName="node" presStyleLbl="node1" presStyleIdx="0" presStyleCnt="2" custScaleX="99959" custScaleY="92680" custRadScaleRad="137949" custRadScaleInc="135605">
        <dgm:presLayoutVars>
          <dgm:bulletEnabled val="1"/>
        </dgm:presLayoutVars>
      </dgm:prSet>
      <dgm:spPr/>
    </dgm:pt>
    <dgm:pt modelId="{011B8933-5490-450E-BBCD-480382005890}" type="pres">
      <dgm:prSet presAssocID="{BF4BD9BA-F434-40AC-8125-A44EB1A44D43}" presName="Name9" presStyleLbl="parChTrans1D2" presStyleIdx="1" presStyleCnt="2"/>
      <dgm:spPr/>
    </dgm:pt>
    <dgm:pt modelId="{D819421C-3A2A-4C54-B38D-81F9AF3B4C40}" type="pres">
      <dgm:prSet presAssocID="{BF4BD9BA-F434-40AC-8125-A44EB1A44D43}" presName="connTx" presStyleLbl="parChTrans1D2" presStyleIdx="1" presStyleCnt="2"/>
      <dgm:spPr/>
    </dgm:pt>
    <dgm:pt modelId="{CAC2ED56-B6C7-4DC0-B327-8C2AACAD3D19}" type="pres">
      <dgm:prSet presAssocID="{7E029108-33FC-44F9-986F-5E99A5F3B59D}" presName="node" presStyleLbl="node1" presStyleIdx="1" presStyleCnt="2" custScaleX="144865" custScaleY="102016" custRadScaleRad="122736" custRadScaleInc="59567">
        <dgm:presLayoutVars>
          <dgm:bulletEnabled val="1"/>
        </dgm:presLayoutVars>
      </dgm:prSet>
      <dgm:spPr/>
    </dgm:pt>
  </dgm:ptLst>
  <dgm:cxnLst>
    <dgm:cxn modelId="{56191833-1F66-4DE7-B9B6-216C6EC6A28F}" type="presOf" srcId="{80C858F6-8F01-4554-8FDE-857B8333CC8F}" destId="{BB218F70-B0D1-4F2E-96B3-1D943B31563A}" srcOrd="0" destOrd="0" presId="urn:microsoft.com/office/officeart/2005/8/layout/radial1"/>
    <dgm:cxn modelId="{EF0C913C-AEE8-4521-BF86-F401058A9359}" type="presOf" srcId="{7E029108-33FC-44F9-986F-5E99A5F3B59D}" destId="{CAC2ED56-B6C7-4DC0-B327-8C2AACAD3D19}" srcOrd="0" destOrd="0" presId="urn:microsoft.com/office/officeart/2005/8/layout/radial1"/>
    <dgm:cxn modelId="{58854E6B-5FC3-4D5C-BC1D-A77FF7137C9F}" srcId="{80C858F6-8F01-4554-8FDE-857B8333CC8F}" destId="{349A4BE8-2C91-48D9-8399-B603F7760B92}" srcOrd="0" destOrd="0" parTransId="{ACB13469-B949-4053-A96D-59CF9A173AA1}" sibTransId="{65CA3AD7-7708-4D04-A164-7F1492EC859F}"/>
    <dgm:cxn modelId="{D9FC5650-E93A-4258-9AA5-FBBA4B2927B1}" type="presOf" srcId="{5FA2F368-AE86-4997-970F-BC1476210693}" destId="{F58E8BAE-14D1-418A-BC5E-B5D53F002347}" srcOrd="1" destOrd="0" presId="urn:microsoft.com/office/officeart/2005/8/layout/radial1"/>
    <dgm:cxn modelId="{A570D251-9C0B-4A64-8DE2-FA40EA7AAB73}" type="presOf" srcId="{349A4BE8-2C91-48D9-8399-B603F7760B92}" destId="{C8DE17F3-E3E9-4A3F-9D75-F75B1B3C480C}" srcOrd="0" destOrd="0" presId="urn:microsoft.com/office/officeart/2005/8/layout/radial1"/>
    <dgm:cxn modelId="{CB0A4174-D3EF-4701-90E6-8C2F1ED8BBF0}" type="presOf" srcId="{5FA2F368-AE86-4997-970F-BC1476210693}" destId="{57F25931-4314-41B8-B20D-2248A3F86273}" srcOrd="0" destOrd="0" presId="urn:microsoft.com/office/officeart/2005/8/layout/radial1"/>
    <dgm:cxn modelId="{F0B7F496-F686-4E08-8D14-CD7C7B701234}" type="presOf" srcId="{EBF66974-60CD-4BCA-8B9F-5E424D181CF1}" destId="{041530CB-3EA3-4603-BA7D-3D537F736AA2}" srcOrd="0" destOrd="0" presId="urn:microsoft.com/office/officeart/2005/8/layout/radial1"/>
    <dgm:cxn modelId="{DEDA1F97-055A-41E1-9031-B14FA290C962}" srcId="{349A4BE8-2C91-48D9-8399-B603F7760B92}" destId="{EBF66974-60CD-4BCA-8B9F-5E424D181CF1}" srcOrd="0" destOrd="0" parTransId="{5FA2F368-AE86-4997-970F-BC1476210693}" sibTransId="{6AF2286F-EDF2-4872-8A64-C219C0106B19}"/>
    <dgm:cxn modelId="{DC2569CE-0A8B-4016-917D-1C962EE33C16}" srcId="{349A4BE8-2C91-48D9-8399-B603F7760B92}" destId="{7E029108-33FC-44F9-986F-5E99A5F3B59D}" srcOrd="1" destOrd="0" parTransId="{BF4BD9BA-F434-40AC-8125-A44EB1A44D43}" sibTransId="{ACA367AF-1FA5-4A9C-87D1-C51BB9CADE5D}"/>
    <dgm:cxn modelId="{E7F275EF-24FD-4FAA-BF00-2E2B940DA54E}" type="presOf" srcId="{BF4BD9BA-F434-40AC-8125-A44EB1A44D43}" destId="{D819421C-3A2A-4C54-B38D-81F9AF3B4C40}" srcOrd="1" destOrd="0" presId="urn:microsoft.com/office/officeart/2005/8/layout/radial1"/>
    <dgm:cxn modelId="{CB4374F1-FCAE-4001-8096-F3C3D485561A}" type="presOf" srcId="{BF4BD9BA-F434-40AC-8125-A44EB1A44D43}" destId="{011B8933-5490-450E-BBCD-480382005890}" srcOrd="0" destOrd="0" presId="urn:microsoft.com/office/officeart/2005/8/layout/radial1"/>
    <dgm:cxn modelId="{7B396A9F-3EB7-4A4B-9893-87A60BFFB32A}" type="presParOf" srcId="{BB218F70-B0D1-4F2E-96B3-1D943B31563A}" destId="{C8DE17F3-E3E9-4A3F-9D75-F75B1B3C480C}" srcOrd="0" destOrd="0" presId="urn:microsoft.com/office/officeart/2005/8/layout/radial1"/>
    <dgm:cxn modelId="{2F871E36-5B9F-44DD-B6E8-DDAEAD2F2263}" type="presParOf" srcId="{BB218F70-B0D1-4F2E-96B3-1D943B31563A}" destId="{57F25931-4314-41B8-B20D-2248A3F86273}" srcOrd="1" destOrd="0" presId="urn:microsoft.com/office/officeart/2005/8/layout/radial1"/>
    <dgm:cxn modelId="{42E31495-8AA3-403F-A97C-BABCFE2E6718}" type="presParOf" srcId="{57F25931-4314-41B8-B20D-2248A3F86273}" destId="{F58E8BAE-14D1-418A-BC5E-B5D53F002347}" srcOrd="0" destOrd="0" presId="urn:microsoft.com/office/officeart/2005/8/layout/radial1"/>
    <dgm:cxn modelId="{622601CD-FEAA-4794-8157-18AB23478445}" type="presParOf" srcId="{BB218F70-B0D1-4F2E-96B3-1D943B31563A}" destId="{041530CB-3EA3-4603-BA7D-3D537F736AA2}" srcOrd="2" destOrd="0" presId="urn:microsoft.com/office/officeart/2005/8/layout/radial1"/>
    <dgm:cxn modelId="{1786303F-76F0-47E8-8CB0-7184ACE53980}" type="presParOf" srcId="{BB218F70-B0D1-4F2E-96B3-1D943B31563A}" destId="{011B8933-5490-450E-BBCD-480382005890}" srcOrd="3" destOrd="0" presId="urn:microsoft.com/office/officeart/2005/8/layout/radial1"/>
    <dgm:cxn modelId="{CFDBCA69-FD9D-4E18-B5A5-9B0F9C6D6A45}" type="presParOf" srcId="{011B8933-5490-450E-BBCD-480382005890}" destId="{D819421C-3A2A-4C54-B38D-81F9AF3B4C40}" srcOrd="0" destOrd="0" presId="urn:microsoft.com/office/officeart/2005/8/layout/radial1"/>
    <dgm:cxn modelId="{48AB4B6D-4120-4F5D-BEC5-C83713D01AEF}" type="presParOf" srcId="{BB218F70-B0D1-4F2E-96B3-1D943B31563A}" destId="{CAC2ED56-B6C7-4DC0-B327-8C2AACAD3D1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858F6-8F01-4554-8FDE-857B8333CC8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A4BE8-2C91-48D9-8399-B603F7760B92}">
      <dgm:prSet phldrT="[Text]" custT="1"/>
      <dgm:spPr/>
      <dgm:t>
        <a:bodyPr/>
        <a:lstStyle/>
        <a:p>
          <a:r>
            <a:rPr lang="fa-IR" sz="2000" b="1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rPr>
            <a:t>از نظر نوع و تعداد خدمات</a:t>
          </a:r>
          <a:endParaRPr lang="en-US" sz="2000">
            <a:solidFill>
              <a:schemeClr val="bg1"/>
            </a:solidFill>
            <a:cs typeface="Tehran" pitchFamily="2" charset="-78"/>
          </a:endParaRPr>
        </a:p>
      </dgm:t>
    </dgm:pt>
    <dgm:pt modelId="{ACB13469-B949-4053-A96D-59CF9A173AA1}" type="parTrans" cxnId="{58854E6B-5FC3-4D5C-BC1D-A77FF7137C9F}">
      <dgm:prSet/>
      <dgm:spPr/>
      <dgm:t>
        <a:bodyPr/>
        <a:lstStyle/>
        <a:p>
          <a:endParaRPr lang="en-US"/>
        </a:p>
      </dgm:t>
    </dgm:pt>
    <dgm:pt modelId="{65CA3AD7-7708-4D04-A164-7F1492EC859F}" type="sibTrans" cxnId="{58854E6B-5FC3-4D5C-BC1D-A77FF7137C9F}">
      <dgm:prSet/>
      <dgm:spPr/>
      <dgm:t>
        <a:bodyPr/>
        <a:lstStyle/>
        <a:p>
          <a:endParaRPr lang="en-US"/>
        </a:p>
      </dgm:t>
    </dgm:pt>
    <dgm:pt modelId="{EBF66974-60CD-4BCA-8B9F-5E424D181CF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چند</a:t>
          </a:r>
          <a:r>
            <a:rPr lang="fa-I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تخصصی</a:t>
          </a:r>
          <a:r>
            <a:rPr lang="fa-I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(جنرال)</a:t>
          </a:r>
          <a:endParaRPr lang="en-US" sz="2000">
            <a:cs typeface="Tehran" pitchFamily="2" charset="-78"/>
          </a:endParaRPr>
        </a:p>
      </dgm:t>
    </dgm:pt>
    <dgm:pt modelId="{5FA2F368-AE86-4997-970F-BC1476210693}" type="parTrans" cxnId="{DEDA1F97-055A-41E1-9031-B14FA290C962}">
      <dgm:prSet custT="1"/>
      <dgm:spPr/>
      <dgm:t>
        <a:bodyPr/>
        <a:lstStyle/>
        <a:p>
          <a:endParaRPr lang="en-US" sz="700">
            <a:cs typeface="Tehran" pitchFamily="2" charset="-78"/>
          </a:endParaRPr>
        </a:p>
      </dgm:t>
    </dgm:pt>
    <dgm:pt modelId="{6AF2286F-EDF2-4872-8A64-C219C0106B19}" type="sibTrans" cxnId="{DEDA1F97-055A-41E1-9031-B14FA290C962}">
      <dgm:prSet/>
      <dgm:spPr/>
      <dgm:t>
        <a:bodyPr/>
        <a:lstStyle/>
        <a:p>
          <a:endParaRPr lang="en-US"/>
        </a:p>
      </dgm:t>
    </dgm:pt>
    <dgm:pt modelId="{7E029108-33FC-44F9-986F-5E99A5F3B59D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تک</a:t>
          </a:r>
          <a:r>
            <a:rPr lang="fa-IR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تخصصی</a:t>
          </a:r>
          <a:endParaRPr lang="en-US" sz="2000">
            <a:cs typeface="Tehran" pitchFamily="2" charset="-78"/>
          </a:endParaRPr>
        </a:p>
      </dgm:t>
    </dgm:pt>
    <dgm:pt modelId="{BF4BD9BA-F434-40AC-8125-A44EB1A44D43}" type="parTrans" cxnId="{DC2569CE-0A8B-4016-917D-1C962EE33C16}">
      <dgm:prSet custT="1"/>
      <dgm:spPr/>
      <dgm:t>
        <a:bodyPr/>
        <a:lstStyle/>
        <a:p>
          <a:endParaRPr lang="en-US" sz="700">
            <a:cs typeface="Tehran" pitchFamily="2" charset="-78"/>
          </a:endParaRPr>
        </a:p>
      </dgm:t>
    </dgm:pt>
    <dgm:pt modelId="{ACA367AF-1FA5-4A9C-87D1-C51BB9CADE5D}" type="sibTrans" cxnId="{DC2569CE-0A8B-4016-917D-1C962EE33C16}">
      <dgm:prSet/>
      <dgm:spPr/>
      <dgm:t>
        <a:bodyPr/>
        <a:lstStyle/>
        <a:p>
          <a:endParaRPr lang="en-US"/>
        </a:p>
      </dgm:t>
    </dgm:pt>
    <dgm:pt modelId="{BB218F70-B0D1-4F2E-96B3-1D943B31563A}" type="pres">
      <dgm:prSet presAssocID="{80C858F6-8F01-4554-8FDE-857B8333CC8F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C8DE17F3-E3E9-4A3F-9D75-F75B1B3C480C}" type="pres">
      <dgm:prSet presAssocID="{349A4BE8-2C91-48D9-8399-B603F7760B92}" presName="centerShape" presStyleLbl="node0" presStyleIdx="0" presStyleCnt="1" custScaleX="180154" custScaleY="138587" custLinFactNeighborX="636" custLinFactNeighborY="-26732"/>
      <dgm:spPr/>
    </dgm:pt>
    <dgm:pt modelId="{57F25931-4314-41B8-B20D-2248A3F86273}" type="pres">
      <dgm:prSet presAssocID="{5FA2F368-AE86-4997-970F-BC1476210693}" presName="Name9" presStyleLbl="parChTrans1D2" presStyleIdx="0" presStyleCnt="2"/>
      <dgm:spPr/>
    </dgm:pt>
    <dgm:pt modelId="{F58E8BAE-14D1-418A-BC5E-B5D53F002347}" type="pres">
      <dgm:prSet presAssocID="{5FA2F368-AE86-4997-970F-BC1476210693}" presName="connTx" presStyleLbl="parChTrans1D2" presStyleIdx="0" presStyleCnt="2"/>
      <dgm:spPr/>
    </dgm:pt>
    <dgm:pt modelId="{041530CB-3EA3-4603-BA7D-3D537F736AA2}" type="pres">
      <dgm:prSet presAssocID="{EBF66974-60CD-4BCA-8B9F-5E424D181CF1}" presName="node" presStyleLbl="node1" presStyleIdx="0" presStyleCnt="2" custScaleX="178418" custScaleY="127924" custRadScaleRad="135122" custRadScaleInc="134792">
        <dgm:presLayoutVars>
          <dgm:bulletEnabled val="1"/>
        </dgm:presLayoutVars>
      </dgm:prSet>
      <dgm:spPr/>
    </dgm:pt>
    <dgm:pt modelId="{011B8933-5490-450E-BBCD-480382005890}" type="pres">
      <dgm:prSet presAssocID="{BF4BD9BA-F434-40AC-8125-A44EB1A44D43}" presName="Name9" presStyleLbl="parChTrans1D2" presStyleIdx="1" presStyleCnt="2"/>
      <dgm:spPr/>
    </dgm:pt>
    <dgm:pt modelId="{D819421C-3A2A-4C54-B38D-81F9AF3B4C40}" type="pres">
      <dgm:prSet presAssocID="{BF4BD9BA-F434-40AC-8125-A44EB1A44D43}" presName="connTx" presStyleLbl="parChTrans1D2" presStyleIdx="1" presStyleCnt="2"/>
      <dgm:spPr/>
    </dgm:pt>
    <dgm:pt modelId="{CAC2ED56-B6C7-4DC0-B327-8C2AACAD3D19}" type="pres">
      <dgm:prSet presAssocID="{7E029108-33FC-44F9-986F-5E99A5F3B59D}" presName="node" presStyleLbl="node1" presStyleIdx="1" presStyleCnt="2" custScaleX="146612" custScaleY="102866" custRadScaleRad="137349" custRadScaleInc="63911">
        <dgm:presLayoutVars>
          <dgm:bulletEnabled val="1"/>
        </dgm:presLayoutVars>
      </dgm:prSet>
      <dgm:spPr/>
    </dgm:pt>
  </dgm:ptLst>
  <dgm:cxnLst>
    <dgm:cxn modelId="{56191833-1F66-4DE7-B9B6-216C6EC6A28F}" type="presOf" srcId="{80C858F6-8F01-4554-8FDE-857B8333CC8F}" destId="{BB218F70-B0D1-4F2E-96B3-1D943B31563A}" srcOrd="0" destOrd="0" presId="urn:microsoft.com/office/officeart/2005/8/layout/radial1"/>
    <dgm:cxn modelId="{EF0C913C-AEE8-4521-BF86-F401058A9359}" type="presOf" srcId="{7E029108-33FC-44F9-986F-5E99A5F3B59D}" destId="{CAC2ED56-B6C7-4DC0-B327-8C2AACAD3D19}" srcOrd="0" destOrd="0" presId="urn:microsoft.com/office/officeart/2005/8/layout/radial1"/>
    <dgm:cxn modelId="{58854E6B-5FC3-4D5C-BC1D-A77FF7137C9F}" srcId="{80C858F6-8F01-4554-8FDE-857B8333CC8F}" destId="{349A4BE8-2C91-48D9-8399-B603F7760B92}" srcOrd="0" destOrd="0" parTransId="{ACB13469-B949-4053-A96D-59CF9A173AA1}" sibTransId="{65CA3AD7-7708-4D04-A164-7F1492EC859F}"/>
    <dgm:cxn modelId="{D9FC5650-E93A-4258-9AA5-FBBA4B2927B1}" type="presOf" srcId="{5FA2F368-AE86-4997-970F-BC1476210693}" destId="{F58E8BAE-14D1-418A-BC5E-B5D53F002347}" srcOrd="1" destOrd="0" presId="urn:microsoft.com/office/officeart/2005/8/layout/radial1"/>
    <dgm:cxn modelId="{A570D251-9C0B-4A64-8DE2-FA40EA7AAB73}" type="presOf" srcId="{349A4BE8-2C91-48D9-8399-B603F7760B92}" destId="{C8DE17F3-E3E9-4A3F-9D75-F75B1B3C480C}" srcOrd="0" destOrd="0" presId="urn:microsoft.com/office/officeart/2005/8/layout/radial1"/>
    <dgm:cxn modelId="{CB0A4174-D3EF-4701-90E6-8C2F1ED8BBF0}" type="presOf" srcId="{5FA2F368-AE86-4997-970F-BC1476210693}" destId="{57F25931-4314-41B8-B20D-2248A3F86273}" srcOrd="0" destOrd="0" presId="urn:microsoft.com/office/officeart/2005/8/layout/radial1"/>
    <dgm:cxn modelId="{F0B7F496-F686-4E08-8D14-CD7C7B701234}" type="presOf" srcId="{EBF66974-60CD-4BCA-8B9F-5E424D181CF1}" destId="{041530CB-3EA3-4603-BA7D-3D537F736AA2}" srcOrd="0" destOrd="0" presId="urn:microsoft.com/office/officeart/2005/8/layout/radial1"/>
    <dgm:cxn modelId="{DEDA1F97-055A-41E1-9031-B14FA290C962}" srcId="{349A4BE8-2C91-48D9-8399-B603F7760B92}" destId="{EBF66974-60CD-4BCA-8B9F-5E424D181CF1}" srcOrd="0" destOrd="0" parTransId="{5FA2F368-AE86-4997-970F-BC1476210693}" sibTransId="{6AF2286F-EDF2-4872-8A64-C219C0106B19}"/>
    <dgm:cxn modelId="{DC2569CE-0A8B-4016-917D-1C962EE33C16}" srcId="{349A4BE8-2C91-48D9-8399-B603F7760B92}" destId="{7E029108-33FC-44F9-986F-5E99A5F3B59D}" srcOrd="1" destOrd="0" parTransId="{BF4BD9BA-F434-40AC-8125-A44EB1A44D43}" sibTransId="{ACA367AF-1FA5-4A9C-87D1-C51BB9CADE5D}"/>
    <dgm:cxn modelId="{E7F275EF-24FD-4FAA-BF00-2E2B940DA54E}" type="presOf" srcId="{BF4BD9BA-F434-40AC-8125-A44EB1A44D43}" destId="{D819421C-3A2A-4C54-B38D-81F9AF3B4C40}" srcOrd="1" destOrd="0" presId="urn:microsoft.com/office/officeart/2005/8/layout/radial1"/>
    <dgm:cxn modelId="{CB4374F1-FCAE-4001-8096-F3C3D485561A}" type="presOf" srcId="{BF4BD9BA-F434-40AC-8125-A44EB1A44D43}" destId="{011B8933-5490-450E-BBCD-480382005890}" srcOrd="0" destOrd="0" presId="urn:microsoft.com/office/officeart/2005/8/layout/radial1"/>
    <dgm:cxn modelId="{7B396A9F-3EB7-4A4B-9893-87A60BFFB32A}" type="presParOf" srcId="{BB218F70-B0D1-4F2E-96B3-1D943B31563A}" destId="{C8DE17F3-E3E9-4A3F-9D75-F75B1B3C480C}" srcOrd="0" destOrd="0" presId="urn:microsoft.com/office/officeart/2005/8/layout/radial1"/>
    <dgm:cxn modelId="{2F871E36-5B9F-44DD-B6E8-DDAEAD2F2263}" type="presParOf" srcId="{BB218F70-B0D1-4F2E-96B3-1D943B31563A}" destId="{57F25931-4314-41B8-B20D-2248A3F86273}" srcOrd="1" destOrd="0" presId="urn:microsoft.com/office/officeart/2005/8/layout/radial1"/>
    <dgm:cxn modelId="{42E31495-8AA3-403F-A97C-BABCFE2E6718}" type="presParOf" srcId="{57F25931-4314-41B8-B20D-2248A3F86273}" destId="{F58E8BAE-14D1-418A-BC5E-B5D53F002347}" srcOrd="0" destOrd="0" presId="urn:microsoft.com/office/officeart/2005/8/layout/radial1"/>
    <dgm:cxn modelId="{622601CD-FEAA-4794-8157-18AB23478445}" type="presParOf" srcId="{BB218F70-B0D1-4F2E-96B3-1D943B31563A}" destId="{041530CB-3EA3-4603-BA7D-3D537F736AA2}" srcOrd="2" destOrd="0" presId="urn:microsoft.com/office/officeart/2005/8/layout/radial1"/>
    <dgm:cxn modelId="{1786303F-76F0-47E8-8CB0-7184ACE53980}" type="presParOf" srcId="{BB218F70-B0D1-4F2E-96B3-1D943B31563A}" destId="{011B8933-5490-450E-BBCD-480382005890}" srcOrd="3" destOrd="0" presId="urn:microsoft.com/office/officeart/2005/8/layout/radial1"/>
    <dgm:cxn modelId="{CFDBCA69-FD9D-4E18-B5A5-9B0F9C6D6A45}" type="presParOf" srcId="{011B8933-5490-450E-BBCD-480382005890}" destId="{D819421C-3A2A-4C54-B38D-81F9AF3B4C40}" srcOrd="0" destOrd="0" presId="urn:microsoft.com/office/officeart/2005/8/layout/radial1"/>
    <dgm:cxn modelId="{48AB4B6D-4120-4F5D-BEC5-C83713D01AEF}" type="presParOf" srcId="{BB218F70-B0D1-4F2E-96B3-1D943B31563A}" destId="{CAC2ED56-B6C7-4DC0-B327-8C2AACAD3D1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A6626-CBE4-4E79-98E2-987F44428C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0E3D3-54AD-4052-BF72-CF64E6F0DBF0}">
      <dgm:prSet phldrT="[Text]"/>
      <dgm:spPr>
        <a:solidFill>
          <a:srgbClr val="768CC4"/>
        </a:solidFill>
      </dgm:spPr>
      <dgm:t>
        <a:bodyPr/>
        <a:lstStyle/>
        <a:p>
          <a:r>
            <a:rPr lang="fa-IR">
              <a:cs typeface="Tehran" pitchFamily="2" charset="-78"/>
            </a:rPr>
            <a:t>فضاهای پشتیبانی</a:t>
          </a:r>
          <a:endParaRPr lang="en-US">
            <a:cs typeface="Tehran" pitchFamily="2" charset="-78"/>
          </a:endParaRPr>
        </a:p>
      </dgm:t>
    </dgm:pt>
    <dgm:pt modelId="{7D0556C5-F317-447E-BA59-016A5896964B}" type="parTrans" cxnId="{C2628144-0178-4855-BD77-EE889214F593}">
      <dgm:prSet/>
      <dgm:spPr/>
      <dgm:t>
        <a:bodyPr/>
        <a:lstStyle/>
        <a:p>
          <a:endParaRPr lang="en-US"/>
        </a:p>
      </dgm:t>
    </dgm:pt>
    <dgm:pt modelId="{C3678135-4CE2-4405-84EF-9F25A349DF7B}" type="sibTrans" cxnId="{C2628144-0178-4855-BD77-EE889214F593}">
      <dgm:prSet/>
      <dgm:spPr/>
      <dgm:t>
        <a:bodyPr/>
        <a:lstStyle/>
        <a:p>
          <a:endParaRPr lang="en-US"/>
        </a:p>
      </dgm:t>
    </dgm:pt>
    <dgm:pt modelId="{7B5C2C9C-3CE0-4CC3-8564-7030B83B1B51}">
      <dgm:prSet phldrT="[Text]"/>
      <dgm:spPr/>
      <dgm:t>
        <a:bodyPr/>
        <a:lstStyle/>
        <a:p>
          <a:r>
            <a:rPr lang="fa-IR">
              <a:cs typeface="Tehran" pitchFamily="2" charset="-78"/>
            </a:rPr>
            <a:t>فضاهای پاراکلینیکی</a:t>
          </a:r>
          <a:endParaRPr lang="en-US">
            <a:cs typeface="Tehran" pitchFamily="2" charset="-78"/>
          </a:endParaRPr>
        </a:p>
      </dgm:t>
    </dgm:pt>
    <dgm:pt modelId="{4D11DF76-B7DA-4304-BE43-ACD1509FDB0A}" type="parTrans" cxnId="{172768F9-51CF-4F01-9CE1-90C99BD48F94}">
      <dgm:prSet/>
      <dgm:spPr/>
      <dgm:t>
        <a:bodyPr/>
        <a:lstStyle/>
        <a:p>
          <a:endParaRPr lang="en-US"/>
        </a:p>
      </dgm:t>
    </dgm:pt>
    <dgm:pt modelId="{0FA28E23-522D-41C7-A5A2-BA25B6DD59B1}" type="sibTrans" cxnId="{172768F9-51CF-4F01-9CE1-90C99BD48F94}">
      <dgm:prSet/>
      <dgm:spPr/>
      <dgm:t>
        <a:bodyPr/>
        <a:lstStyle/>
        <a:p>
          <a:endParaRPr lang="en-US"/>
        </a:p>
      </dgm:t>
    </dgm:pt>
    <dgm:pt modelId="{C3F933F7-D241-482A-8383-88A910B6BCFC}">
      <dgm:prSet phldrT="[Text]"/>
      <dgm:spPr>
        <a:solidFill>
          <a:srgbClr val="2E406C"/>
        </a:solidFill>
      </dgm:spPr>
      <dgm:t>
        <a:bodyPr/>
        <a:lstStyle/>
        <a:p>
          <a:r>
            <a:rPr lang="fa-IR">
              <a:cs typeface="Tehran" pitchFamily="2" charset="-78"/>
            </a:rPr>
            <a:t>فضاهای درمانی</a:t>
          </a:r>
          <a:endParaRPr lang="en-US">
            <a:cs typeface="Tehran" pitchFamily="2" charset="-78"/>
          </a:endParaRPr>
        </a:p>
      </dgm:t>
    </dgm:pt>
    <dgm:pt modelId="{A0D87281-64C2-49E7-8036-41E5D4BC020E}" type="parTrans" cxnId="{BE3E4035-4DB0-4557-83A7-BBCC2D669B1E}">
      <dgm:prSet/>
      <dgm:spPr/>
      <dgm:t>
        <a:bodyPr/>
        <a:lstStyle/>
        <a:p>
          <a:endParaRPr lang="en-US"/>
        </a:p>
      </dgm:t>
    </dgm:pt>
    <dgm:pt modelId="{047AF23B-5FFE-4071-A213-26137729E95B}" type="sibTrans" cxnId="{BE3E4035-4DB0-4557-83A7-BBCC2D669B1E}">
      <dgm:prSet/>
      <dgm:spPr/>
      <dgm:t>
        <a:bodyPr/>
        <a:lstStyle/>
        <a:p>
          <a:endParaRPr lang="en-US"/>
        </a:p>
      </dgm:t>
    </dgm:pt>
    <dgm:pt modelId="{A8EAA460-FA44-4B8A-BC22-69C1FF7B9CE0}">
      <dgm:prSet phldrT="[Text]"/>
      <dgm:spPr>
        <a:solidFill>
          <a:srgbClr val="1B2641"/>
        </a:solidFill>
      </dgm:spPr>
      <dgm:t>
        <a:bodyPr/>
        <a:lstStyle/>
        <a:p>
          <a:r>
            <a:rPr lang="fa-IR">
              <a:cs typeface="Tehran" pitchFamily="2" charset="-78"/>
            </a:rPr>
            <a:t>بخش جراحی</a:t>
          </a:r>
          <a:endParaRPr lang="en-US">
            <a:cs typeface="Tehran" pitchFamily="2" charset="-78"/>
          </a:endParaRPr>
        </a:p>
      </dgm:t>
    </dgm:pt>
    <dgm:pt modelId="{89987375-F452-4374-A874-A902D65FEBFD}" type="parTrans" cxnId="{113B4DDA-80B4-46D8-9527-4AD7733B03FA}">
      <dgm:prSet/>
      <dgm:spPr/>
      <dgm:t>
        <a:bodyPr/>
        <a:lstStyle/>
        <a:p>
          <a:endParaRPr lang="en-US"/>
        </a:p>
      </dgm:t>
    </dgm:pt>
    <dgm:pt modelId="{77B9A8B2-C3AE-4E3A-AE89-78C968D2D49B}" type="sibTrans" cxnId="{113B4DDA-80B4-46D8-9527-4AD7733B03FA}">
      <dgm:prSet/>
      <dgm:spPr/>
      <dgm:t>
        <a:bodyPr/>
        <a:lstStyle/>
        <a:p>
          <a:endParaRPr lang="en-US"/>
        </a:p>
      </dgm:t>
    </dgm:pt>
    <dgm:pt modelId="{53C3EAD9-24ED-41A3-903A-5F46095A1CCD}" type="pres">
      <dgm:prSet presAssocID="{C18A6626-CBE4-4E79-98E2-987F44428C7F}" presName="CompostProcess" presStyleCnt="0">
        <dgm:presLayoutVars>
          <dgm:dir/>
          <dgm:resizeHandles val="exact"/>
        </dgm:presLayoutVars>
      </dgm:prSet>
      <dgm:spPr/>
    </dgm:pt>
    <dgm:pt modelId="{FB844064-D959-4337-A40D-FF83F876A473}" type="pres">
      <dgm:prSet presAssocID="{C18A6626-CBE4-4E79-98E2-987F44428C7F}" presName="arrow" presStyleLbl="bgShp" presStyleIdx="0" presStyleCnt="1" custLinFactNeighborX="10809" custLinFactNeighborY="144"/>
      <dgm:spPr/>
    </dgm:pt>
    <dgm:pt modelId="{D7DE44C1-7CB3-4A88-9093-44DAD66FC71B}" type="pres">
      <dgm:prSet presAssocID="{C18A6626-CBE4-4E79-98E2-987F44428C7F}" presName="linearProcess" presStyleCnt="0"/>
      <dgm:spPr/>
    </dgm:pt>
    <dgm:pt modelId="{83EF78C4-DE50-45F5-83A6-5359B966B895}" type="pres">
      <dgm:prSet presAssocID="{D3A0E3D3-54AD-4052-BF72-CF64E6F0DBF0}" presName="textNode" presStyleLbl="node1" presStyleIdx="0" presStyleCnt="4" custScaleY="28449" custLinFactNeighborX="17016" custLinFactNeighborY="532">
        <dgm:presLayoutVars>
          <dgm:bulletEnabled val="1"/>
        </dgm:presLayoutVars>
      </dgm:prSet>
      <dgm:spPr/>
    </dgm:pt>
    <dgm:pt modelId="{925A6FEB-EE07-4FCC-B963-09A92B698141}" type="pres">
      <dgm:prSet presAssocID="{C3678135-4CE2-4405-84EF-9F25A349DF7B}" presName="sibTrans" presStyleCnt="0"/>
      <dgm:spPr/>
    </dgm:pt>
    <dgm:pt modelId="{386566D0-0329-480D-9899-5E309B3F1E22}" type="pres">
      <dgm:prSet presAssocID="{7B5C2C9C-3CE0-4CC3-8564-7030B83B1B51}" presName="textNode" presStyleLbl="node1" presStyleIdx="1" presStyleCnt="4" custScaleY="46249">
        <dgm:presLayoutVars>
          <dgm:bulletEnabled val="1"/>
        </dgm:presLayoutVars>
      </dgm:prSet>
      <dgm:spPr/>
    </dgm:pt>
    <dgm:pt modelId="{7B7B2DFA-7610-4FF0-A373-BD46445B6FA1}" type="pres">
      <dgm:prSet presAssocID="{0FA28E23-522D-41C7-A5A2-BA25B6DD59B1}" presName="sibTrans" presStyleCnt="0"/>
      <dgm:spPr/>
    </dgm:pt>
    <dgm:pt modelId="{EF79C449-756C-4E94-B692-46D4C38B0CD1}" type="pres">
      <dgm:prSet presAssocID="{C3F933F7-D241-482A-8383-88A910B6BCFC}" presName="textNode" presStyleLbl="node1" presStyleIdx="2" presStyleCnt="4" custScaleY="66622">
        <dgm:presLayoutVars>
          <dgm:bulletEnabled val="1"/>
        </dgm:presLayoutVars>
      </dgm:prSet>
      <dgm:spPr/>
    </dgm:pt>
    <dgm:pt modelId="{15AC2F69-213F-4EF2-A2C2-9A38C0A60E64}" type="pres">
      <dgm:prSet presAssocID="{047AF23B-5FFE-4071-A213-26137729E95B}" presName="sibTrans" presStyleCnt="0"/>
      <dgm:spPr/>
    </dgm:pt>
    <dgm:pt modelId="{22342435-258E-418F-B673-A67F33A179E4}" type="pres">
      <dgm:prSet presAssocID="{A8EAA460-FA44-4B8A-BC22-69C1FF7B9CE0}" presName="textNode" presStyleLbl="node1" presStyleIdx="3" presStyleCnt="4" custScaleY="90546" custLinFactNeighborX="-30274" custLinFactNeighborY="-488">
        <dgm:presLayoutVars>
          <dgm:bulletEnabled val="1"/>
        </dgm:presLayoutVars>
      </dgm:prSet>
      <dgm:spPr/>
    </dgm:pt>
  </dgm:ptLst>
  <dgm:cxnLst>
    <dgm:cxn modelId="{06A65E1F-0846-4A59-A206-4FDDDC21A605}" type="presOf" srcId="{C3F933F7-D241-482A-8383-88A910B6BCFC}" destId="{EF79C449-756C-4E94-B692-46D4C38B0CD1}" srcOrd="0" destOrd="0" presId="urn:microsoft.com/office/officeart/2005/8/layout/hProcess9"/>
    <dgm:cxn modelId="{BE3E4035-4DB0-4557-83A7-BBCC2D669B1E}" srcId="{C18A6626-CBE4-4E79-98E2-987F44428C7F}" destId="{C3F933F7-D241-482A-8383-88A910B6BCFC}" srcOrd="2" destOrd="0" parTransId="{A0D87281-64C2-49E7-8036-41E5D4BC020E}" sibTransId="{047AF23B-5FFE-4071-A213-26137729E95B}"/>
    <dgm:cxn modelId="{C2628144-0178-4855-BD77-EE889214F593}" srcId="{C18A6626-CBE4-4E79-98E2-987F44428C7F}" destId="{D3A0E3D3-54AD-4052-BF72-CF64E6F0DBF0}" srcOrd="0" destOrd="0" parTransId="{7D0556C5-F317-447E-BA59-016A5896964B}" sibTransId="{C3678135-4CE2-4405-84EF-9F25A349DF7B}"/>
    <dgm:cxn modelId="{AECBC466-5BD4-4A8C-A2A8-E6BEDF3C1AE2}" type="presOf" srcId="{C18A6626-CBE4-4E79-98E2-987F44428C7F}" destId="{53C3EAD9-24ED-41A3-903A-5F46095A1CCD}" srcOrd="0" destOrd="0" presId="urn:microsoft.com/office/officeart/2005/8/layout/hProcess9"/>
    <dgm:cxn modelId="{51475390-7458-4F6C-B5AE-1DC8FA390CAE}" type="presOf" srcId="{A8EAA460-FA44-4B8A-BC22-69C1FF7B9CE0}" destId="{22342435-258E-418F-B673-A67F33A179E4}" srcOrd="0" destOrd="0" presId="urn:microsoft.com/office/officeart/2005/8/layout/hProcess9"/>
    <dgm:cxn modelId="{113B4DDA-80B4-46D8-9527-4AD7733B03FA}" srcId="{C18A6626-CBE4-4E79-98E2-987F44428C7F}" destId="{A8EAA460-FA44-4B8A-BC22-69C1FF7B9CE0}" srcOrd="3" destOrd="0" parTransId="{89987375-F452-4374-A874-A902D65FEBFD}" sibTransId="{77B9A8B2-C3AE-4E3A-AE89-78C968D2D49B}"/>
    <dgm:cxn modelId="{AED10CEB-7792-48EB-BE21-0A7102B318B9}" type="presOf" srcId="{D3A0E3D3-54AD-4052-BF72-CF64E6F0DBF0}" destId="{83EF78C4-DE50-45F5-83A6-5359B966B895}" srcOrd="0" destOrd="0" presId="urn:microsoft.com/office/officeart/2005/8/layout/hProcess9"/>
    <dgm:cxn modelId="{3E01EAF4-1007-45D8-8ED7-109064E491C9}" type="presOf" srcId="{7B5C2C9C-3CE0-4CC3-8564-7030B83B1B51}" destId="{386566D0-0329-480D-9899-5E309B3F1E22}" srcOrd="0" destOrd="0" presId="urn:microsoft.com/office/officeart/2005/8/layout/hProcess9"/>
    <dgm:cxn modelId="{172768F9-51CF-4F01-9CE1-90C99BD48F94}" srcId="{C18A6626-CBE4-4E79-98E2-987F44428C7F}" destId="{7B5C2C9C-3CE0-4CC3-8564-7030B83B1B51}" srcOrd="1" destOrd="0" parTransId="{4D11DF76-B7DA-4304-BE43-ACD1509FDB0A}" sibTransId="{0FA28E23-522D-41C7-A5A2-BA25B6DD59B1}"/>
    <dgm:cxn modelId="{06F2FADE-3970-4103-8C31-7538E2187AF0}" type="presParOf" srcId="{53C3EAD9-24ED-41A3-903A-5F46095A1CCD}" destId="{FB844064-D959-4337-A40D-FF83F876A473}" srcOrd="0" destOrd="0" presId="urn:microsoft.com/office/officeart/2005/8/layout/hProcess9"/>
    <dgm:cxn modelId="{CBCD812F-F338-411A-850A-5B87E2608FA6}" type="presParOf" srcId="{53C3EAD9-24ED-41A3-903A-5F46095A1CCD}" destId="{D7DE44C1-7CB3-4A88-9093-44DAD66FC71B}" srcOrd="1" destOrd="0" presId="urn:microsoft.com/office/officeart/2005/8/layout/hProcess9"/>
    <dgm:cxn modelId="{C185A2DC-2608-48FE-A393-D9F77C9C1F0A}" type="presParOf" srcId="{D7DE44C1-7CB3-4A88-9093-44DAD66FC71B}" destId="{83EF78C4-DE50-45F5-83A6-5359B966B895}" srcOrd="0" destOrd="0" presId="urn:microsoft.com/office/officeart/2005/8/layout/hProcess9"/>
    <dgm:cxn modelId="{DF76C174-DD62-43B5-A47E-BFCF0CA2E512}" type="presParOf" srcId="{D7DE44C1-7CB3-4A88-9093-44DAD66FC71B}" destId="{925A6FEB-EE07-4FCC-B963-09A92B698141}" srcOrd="1" destOrd="0" presId="urn:microsoft.com/office/officeart/2005/8/layout/hProcess9"/>
    <dgm:cxn modelId="{607C4732-6458-4447-AB42-25058287BB47}" type="presParOf" srcId="{D7DE44C1-7CB3-4A88-9093-44DAD66FC71B}" destId="{386566D0-0329-480D-9899-5E309B3F1E22}" srcOrd="2" destOrd="0" presId="urn:microsoft.com/office/officeart/2005/8/layout/hProcess9"/>
    <dgm:cxn modelId="{3ECA3D7D-B1A8-43E2-B810-FDED02985140}" type="presParOf" srcId="{D7DE44C1-7CB3-4A88-9093-44DAD66FC71B}" destId="{7B7B2DFA-7610-4FF0-A373-BD46445B6FA1}" srcOrd="3" destOrd="0" presId="urn:microsoft.com/office/officeart/2005/8/layout/hProcess9"/>
    <dgm:cxn modelId="{84D9C85D-8F35-43E7-AD97-10B1AD208F29}" type="presParOf" srcId="{D7DE44C1-7CB3-4A88-9093-44DAD66FC71B}" destId="{EF79C449-756C-4E94-B692-46D4C38B0CD1}" srcOrd="4" destOrd="0" presId="urn:microsoft.com/office/officeart/2005/8/layout/hProcess9"/>
    <dgm:cxn modelId="{2A064EFF-FBB2-4BB2-B618-4CC6B8235302}" type="presParOf" srcId="{D7DE44C1-7CB3-4A88-9093-44DAD66FC71B}" destId="{15AC2F69-213F-4EF2-A2C2-9A38C0A60E64}" srcOrd="5" destOrd="0" presId="urn:microsoft.com/office/officeart/2005/8/layout/hProcess9"/>
    <dgm:cxn modelId="{988F505E-EC88-4E1A-B5CF-D58B4E0CEC9F}" type="presParOf" srcId="{D7DE44C1-7CB3-4A88-9093-44DAD66FC71B}" destId="{22342435-258E-418F-B673-A67F33A179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E17F3-E3E9-4A3F-9D75-F75B1B3C480C}">
      <dsp:nvSpPr>
        <dsp:cNvPr id="0" name=""/>
        <dsp:cNvSpPr/>
      </dsp:nvSpPr>
      <dsp:spPr>
        <a:xfrm>
          <a:off x="1492687" y="436008"/>
          <a:ext cx="1699065" cy="1302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rPr>
            <a:t>از نظر سطح خدمات</a:t>
          </a:r>
          <a:endParaRPr lang="en-US" sz="2000" kern="1200">
            <a:solidFill>
              <a:schemeClr val="bg1"/>
            </a:solidFill>
            <a:cs typeface="Tehran" pitchFamily="2" charset="-78"/>
          </a:endParaRPr>
        </a:p>
      </dsp:txBody>
      <dsp:txXfrm>
        <a:off x="1741509" y="626698"/>
        <a:ext cx="1201421" cy="920734"/>
      </dsp:txXfrm>
    </dsp:sp>
    <dsp:sp modelId="{57F25931-4314-41B8-B20D-2248A3F86273}">
      <dsp:nvSpPr>
        <dsp:cNvPr id="0" name=""/>
        <dsp:cNvSpPr/>
      </dsp:nvSpPr>
      <dsp:spPr>
        <a:xfrm rot="2855924">
          <a:off x="2663682" y="1976839"/>
          <a:ext cx="1017134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1017134" y="19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cs typeface="Tehran" pitchFamily="2" charset="-78"/>
          </a:endParaRPr>
        </a:p>
      </dsp:txBody>
      <dsp:txXfrm>
        <a:off x="3146821" y="1970595"/>
        <a:ext cx="50856" cy="50856"/>
      </dsp:txXfrm>
    </dsp:sp>
    <dsp:sp modelId="{041530CB-3EA3-4603-BA7D-3D537F736AA2}">
      <dsp:nvSpPr>
        <dsp:cNvPr id="0" name=""/>
        <dsp:cNvSpPr/>
      </dsp:nvSpPr>
      <dsp:spPr>
        <a:xfrm>
          <a:off x="3339836" y="2262760"/>
          <a:ext cx="991152" cy="918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سرپایی</a:t>
          </a:r>
          <a:endParaRPr lang="en-US" sz="2000" kern="1200">
            <a:cs typeface="Tehran" pitchFamily="2" charset="-78"/>
          </a:endParaRPr>
        </a:p>
      </dsp:txBody>
      <dsp:txXfrm>
        <a:off x="3484987" y="2397341"/>
        <a:ext cx="700850" cy="649814"/>
      </dsp:txXfrm>
    </dsp:sp>
    <dsp:sp modelId="{011B8933-5490-450E-BBCD-480382005890}">
      <dsp:nvSpPr>
        <dsp:cNvPr id="0" name=""/>
        <dsp:cNvSpPr/>
      </dsp:nvSpPr>
      <dsp:spPr>
        <a:xfrm rot="7703769">
          <a:off x="1247402" y="1940449"/>
          <a:ext cx="806649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806649" y="19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cs typeface="Tehran" pitchFamily="2" charset="-78"/>
          </a:endParaRPr>
        </a:p>
      </dsp:txBody>
      <dsp:txXfrm rot="10800000">
        <a:off x="1630560" y="1939468"/>
        <a:ext cx="40332" cy="40332"/>
      </dsp:txXfrm>
    </dsp:sp>
    <dsp:sp modelId="{CAC2ED56-B6C7-4DC0-B327-8C2AACAD3D19}">
      <dsp:nvSpPr>
        <dsp:cNvPr id="0" name=""/>
        <dsp:cNvSpPr/>
      </dsp:nvSpPr>
      <dsp:spPr>
        <a:xfrm>
          <a:off x="332011" y="2211612"/>
          <a:ext cx="1436421" cy="1011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غیرسرپایی</a:t>
          </a:r>
          <a:r>
            <a:rPr lang="fa-IR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(اصلی)</a:t>
          </a:r>
          <a:endParaRPr lang="en-US" sz="2000" kern="1200">
            <a:cs typeface="Tehran" pitchFamily="2" charset="-78"/>
          </a:endParaRPr>
        </a:p>
      </dsp:txBody>
      <dsp:txXfrm>
        <a:off x="542370" y="2359750"/>
        <a:ext cx="1015703" cy="715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E17F3-E3E9-4A3F-9D75-F75B1B3C480C}">
      <dsp:nvSpPr>
        <dsp:cNvPr id="0" name=""/>
        <dsp:cNvSpPr/>
      </dsp:nvSpPr>
      <dsp:spPr>
        <a:xfrm>
          <a:off x="1471963" y="473261"/>
          <a:ext cx="1739644" cy="1338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rPr>
            <a:t>از نظر نوع و تعداد خدمات</a:t>
          </a:r>
          <a:endParaRPr lang="en-US" sz="2000" kern="1200">
            <a:solidFill>
              <a:schemeClr val="bg1"/>
            </a:solidFill>
            <a:cs typeface="Tehran" pitchFamily="2" charset="-78"/>
          </a:endParaRPr>
        </a:p>
      </dsp:txBody>
      <dsp:txXfrm>
        <a:off x="1726728" y="669244"/>
        <a:ext cx="1230114" cy="946289"/>
      </dsp:txXfrm>
    </dsp:sp>
    <dsp:sp modelId="{57F25931-4314-41B8-B20D-2248A3F86273}">
      <dsp:nvSpPr>
        <dsp:cNvPr id="0" name=""/>
        <dsp:cNvSpPr/>
      </dsp:nvSpPr>
      <dsp:spPr>
        <a:xfrm rot="2837516">
          <a:off x="2737219" y="1916300"/>
          <a:ext cx="672318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672318" y="186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cs typeface="Tehran" pitchFamily="2" charset="-78"/>
          </a:endParaRPr>
        </a:p>
      </dsp:txBody>
      <dsp:txXfrm>
        <a:off x="3056571" y="1918176"/>
        <a:ext cx="33615" cy="33615"/>
      </dsp:txXfrm>
    </dsp:sp>
    <dsp:sp modelId="{041530CB-3EA3-4603-BA7D-3D537F736AA2}">
      <dsp:nvSpPr>
        <dsp:cNvPr id="0" name=""/>
        <dsp:cNvSpPr/>
      </dsp:nvSpPr>
      <dsp:spPr>
        <a:xfrm>
          <a:off x="2915364" y="2079419"/>
          <a:ext cx="1722880" cy="1235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چند</a:t>
          </a:r>
          <a:r>
            <a:rPr lang="fa-IR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تخصصی</a:t>
          </a:r>
          <a:r>
            <a:rPr lang="fa-IR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(جنرال)</a:t>
          </a:r>
          <a:endParaRPr lang="en-US" sz="2000" kern="1200">
            <a:cs typeface="Tehran" pitchFamily="2" charset="-78"/>
          </a:endParaRPr>
        </a:p>
      </dsp:txBody>
      <dsp:txXfrm>
        <a:off x="3167674" y="2260323"/>
        <a:ext cx="1218260" cy="873481"/>
      </dsp:txXfrm>
    </dsp:sp>
    <dsp:sp modelId="{011B8933-5490-450E-BBCD-480382005890}">
      <dsp:nvSpPr>
        <dsp:cNvPr id="0" name=""/>
        <dsp:cNvSpPr/>
      </dsp:nvSpPr>
      <dsp:spPr>
        <a:xfrm rot="7958204">
          <a:off x="1114130" y="1987674"/>
          <a:ext cx="864345" cy="37366"/>
        </a:xfrm>
        <a:custGeom>
          <a:avLst/>
          <a:gdLst/>
          <a:ahLst/>
          <a:cxnLst/>
          <a:rect l="0" t="0" r="0" b="0"/>
          <a:pathLst>
            <a:path>
              <a:moveTo>
                <a:pt x="0" y="18683"/>
              </a:moveTo>
              <a:lnTo>
                <a:pt x="864345" y="1868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cs typeface="Tehran" pitchFamily="2" charset="-78"/>
          </a:endParaRPr>
        </a:p>
      </dsp:txBody>
      <dsp:txXfrm rot="10800000">
        <a:off x="1524694" y="1984749"/>
        <a:ext cx="43217" cy="43217"/>
      </dsp:txXfrm>
    </dsp:sp>
    <dsp:sp modelId="{CAC2ED56-B6C7-4DC0-B327-8C2AACAD3D19}">
      <dsp:nvSpPr>
        <dsp:cNvPr id="0" name=""/>
        <dsp:cNvSpPr/>
      </dsp:nvSpPr>
      <dsp:spPr>
        <a:xfrm>
          <a:off x="161586" y="2244813"/>
          <a:ext cx="1415748" cy="993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تک</a:t>
          </a:r>
          <a:r>
            <a:rPr lang="fa-IR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 </a:t>
          </a:r>
          <a:r>
            <a:rPr lang="ar-SA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rPr>
            <a:t>تخصصی</a:t>
          </a:r>
          <a:endParaRPr lang="en-US" sz="2000" kern="1200">
            <a:cs typeface="Tehran" pitchFamily="2" charset="-78"/>
          </a:endParaRPr>
        </a:p>
      </dsp:txBody>
      <dsp:txXfrm>
        <a:off x="368917" y="2390281"/>
        <a:ext cx="1001086" cy="702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44064-D959-4337-A40D-FF83F876A473}">
      <dsp:nvSpPr>
        <dsp:cNvPr id="0" name=""/>
        <dsp:cNvSpPr/>
      </dsp:nvSpPr>
      <dsp:spPr>
        <a:xfrm>
          <a:off x="1254562" y="0"/>
          <a:ext cx="7109188" cy="58827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F78C4-DE50-45F5-83A6-5359B966B895}">
      <dsp:nvSpPr>
        <dsp:cNvPr id="0" name=""/>
        <dsp:cNvSpPr/>
      </dsp:nvSpPr>
      <dsp:spPr>
        <a:xfrm>
          <a:off x="29934" y="2619166"/>
          <a:ext cx="1974956" cy="669430"/>
        </a:xfrm>
        <a:prstGeom prst="roundRect">
          <a:avLst/>
        </a:prstGeom>
        <a:solidFill>
          <a:srgbClr val="768C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cs typeface="Tehran" pitchFamily="2" charset="-78"/>
            </a:rPr>
            <a:t>فضاهای پشتیبانی</a:t>
          </a:r>
          <a:endParaRPr lang="en-US" sz="2200" kern="1200">
            <a:cs typeface="Tehran" pitchFamily="2" charset="-78"/>
          </a:endParaRPr>
        </a:p>
      </dsp:txBody>
      <dsp:txXfrm>
        <a:off x="62613" y="2651845"/>
        <a:ext cx="1909598" cy="604072"/>
      </dsp:txXfrm>
    </dsp:sp>
    <dsp:sp modelId="{386566D0-0329-480D-9899-5E309B3F1E22}">
      <dsp:nvSpPr>
        <dsp:cNvPr id="0" name=""/>
        <dsp:cNvSpPr/>
      </dsp:nvSpPr>
      <dsp:spPr>
        <a:xfrm>
          <a:off x="2130959" y="2397223"/>
          <a:ext cx="1974956" cy="1088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cs typeface="Tehran" pitchFamily="2" charset="-78"/>
            </a:rPr>
            <a:t>فضاهای پاراکلینیکی</a:t>
          </a:r>
          <a:endParaRPr lang="en-US" sz="2200" kern="1200">
            <a:cs typeface="Tehran" pitchFamily="2" charset="-78"/>
          </a:endParaRPr>
        </a:p>
      </dsp:txBody>
      <dsp:txXfrm>
        <a:off x="2184084" y="2450348"/>
        <a:ext cx="1868706" cy="982031"/>
      </dsp:txXfrm>
    </dsp:sp>
    <dsp:sp modelId="{EF79C449-756C-4E94-B692-46D4C38B0CD1}">
      <dsp:nvSpPr>
        <dsp:cNvPr id="0" name=""/>
        <dsp:cNvSpPr/>
      </dsp:nvSpPr>
      <dsp:spPr>
        <a:xfrm>
          <a:off x="4257835" y="2157525"/>
          <a:ext cx="1974956" cy="1567676"/>
        </a:xfrm>
        <a:prstGeom prst="roundRect">
          <a:avLst/>
        </a:prstGeom>
        <a:solidFill>
          <a:srgbClr val="2E406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cs typeface="Tehran" pitchFamily="2" charset="-78"/>
            </a:rPr>
            <a:t>فضاهای درمانی</a:t>
          </a:r>
          <a:endParaRPr lang="en-US" sz="2200" kern="1200">
            <a:cs typeface="Tehran" pitchFamily="2" charset="-78"/>
          </a:endParaRPr>
        </a:p>
      </dsp:txBody>
      <dsp:txXfrm>
        <a:off x="4334363" y="2234053"/>
        <a:ext cx="1821900" cy="1414620"/>
      </dsp:txXfrm>
    </dsp:sp>
    <dsp:sp modelId="{22342435-258E-418F-B673-A67F33A179E4}">
      <dsp:nvSpPr>
        <dsp:cNvPr id="0" name=""/>
        <dsp:cNvSpPr/>
      </dsp:nvSpPr>
      <dsp:spPr>
        <a:xfrm>
          <a:off x="6338718" y="1864565"/>
          <a:ext cx="1974956" cy="2130629"/>
        </a:xfrm>
        <a:prstGeom prst="roundRect">
          <a:avLst/>
        </a:prstGeom>
        <a:solidFill>
          <a:srgbClr val="1B26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200" kern="1200">
              <a:cs typeface="Tehran" pitchFamily="2" charset="-78"/>
            </a:rPr>
            <a:t>بخش جراحی</a:t>
          </a:r>
          <a:endParaRPr lang="en-US" sz="2200" kern="1200">
            <a:cs typeface="Tehran" pitchFamily="2" charset="-78"/>
          </a:endParaRPr>
        </a:p>
      </dsp:txBody>
      <dsp:txXfrm>
        <a:off x="6435127" y="1960974"/>
        <a:ext cx="1782138" cy="193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C3DF-2519-4FA7-86F3-9B9AFB726024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9A90-92C4-4AA9-91AE-D34B1C06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2C7D83-C0EB-467D-8C20-E8639FEFB31C}" type="datetimeFigureOut">
              <a:rPr lang="en-US" smtClean="0"/>
              <a:t>2021-05-13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D1C803-A6DB-4F06-A3FE-E1C7B4D4E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D8E8B5-1158-4221-A4EB-A51DFF077A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45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CC85A0-CE4F-4498-901D-4624F4474BA3}"/>
              </a:ext>
            </a:extLst>
          </p:cNvPr>
          <p:cNvSpPr txBox="1">
            <a:spLocks/>
          </p:cNvSpPr>
          <p:nvPr/>
        </p:nvSpPr>
        <p:spPr>
          <a:xfrm>
            <a:off x="3253229" y="3578290"/>
            <a:ext cx="5685541" cy="1036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600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Tehran" pitchFamily="2" charset="-78"/>
              </a:rPr>
              <a:t>بررسی بخش جراحی</a:t>
            </a:r>
            <a:endParaRPr lang="en-US" sz="600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02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E44E2-4771-4699-BE2E-C4FC59242535}"/>
              </a:ext>
            </a:extLst>
          </p:cNvPr>
          <p:cNvSpPr txBox="1"/>
          <p:nvPr/>
        </p:nvSpPr>
        <p:spPr>
          <a:xfrm>
            <a:off x="4872077" y="425108"/>
            <a:ext cx="6822964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بند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ارتباطات با فضاها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درمانی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:</a:t>
            </a:r>
            <a:endParaRPr lang="en-US" sz="36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382BC-F106-448F-B0C8-A03818538B37}"/>
              </a:ext>
            </a:extLst>
          </p:cNvPr>
          <p:cNvSpPr txBox="1"/>
          <p:nvPr/>
        </p:nvSpPr>
        <p:spPr>
          <a:xfrm>
            <a:off x="6224279" y="1901056"/>
            <a:ext cx="5470762" cy="396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ارتباط با بخش اورژانس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در برخی موارد بیماران حاد اورژانس نیازمند خدمات جراحی در سطحی بالاتر از خدمات جراحی داخل بخش اورژانس هستند، بنابراین پس از رسیدن به بخش اورژانس و دریافت خدمات اولیه و تثبیت وضعیت عمومی باید در کمترین زمان ممکن تحت عمل جراحی در همان بخش قرار گیرند. در نتیجه ایجاد ارتباط درجه یک بین بخش جراحی و بخش اورژانس الزامی است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.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marL="7429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قرارگیری اورژانس و بخش جراحی در یک طبقه: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این ارتباط ممکن است از طریق راهرویی اختصاصی فراهم شود، در این صورت این راهرو باید طولی کمتر از 20 متر داشته و در دسترس عموم نباشد. </a:t>
            </a:r>
            <a:endParaRPr lang="fa-IR" sz="18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9C4015-6928-43CE-AE24-093CBB74C686}"/>
              </a:ext>
            </a:extLst>
          </p:cNvPr>
          <p:cNvGrpSpPr/>
          <p:nvPr/>
        </p:nvGrpSpPr>
        <p:grpSpPr>
          <a:xfrm>
            <a:off x="860853" y="2976096"/>
            <a:ext cx="4840151" cy="1541232"/>
            <a:chOff x="999838" y="4937085"/>
            <a:chExt cx="3917355" cy="10331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607B81-73C7-42B7-9A53-2E5DAA022AA0}"/>
                </a:ext>
              </a:extLst>
            </p:cNvPr>
            <p:cNvSpPr/>
            <p:nvPr/>
          </p:nvSpPr>
          <p:spPr>
            <a:xfrm>
              <a:off x="3317529" y="4937085"/>
              <a:ext cx="1599664" cy="72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اورژانس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2D42A-DCB0-481D-BF14-F6E106955DB2}"/>
                </a:ext>
              </a:extLst>
            </p:cNvPr>
            <p:cNvSpPr/>
            <p:nvPr/>
          </p:nvSpPr>
          <p:spPr>
            <a:xfrm>
              <a:off x="999838" y="4937086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جراحی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24532EC7-49D6-4EF4-BEE1-3B3E77E6BBA0}"/>
                </a:ext>
              </a:extLst>
            </p:cNvPr>
            <p:cNvSpPr/>
            <p:nvPr/>
          </p:nvSpPr>
          <p:spPr>
            <a:xfrm rot="16200000">
              <a:off x="2761652" y="4799232"/>
              <a:ext cx="257403" cy="1061269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27E8CE-9527-4CD7-A935-9A00C8106F11}"/>
                </a:ext>
              </a:extLst>
            </p:cNvPr>
            <p:cNvSpPr txBox="1"/>
            <p:nvPr/>
          </p:nvSpPr>
          <p:spPr>
            <a:xfrm>
              <a:off x="1799670" y="5722647"/>
              <a:ext cx="2323791" cy="247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18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ehran" pitchFamily="2" charset="-78"/>
                </a:rPr>
                <a:t>راهروی اختصاصی کمتر از ۲۰ متر</a:t>
              </a:r>
              <a:endParaRPr lang="en-US">
                <a:solidFill>
                  <a:srgbClr val="FF0000"/>
                </a:solidFill>
                <a:cs typeface="Tehra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39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E1526-527C-4749-BC1E-0985D8FB193D}"/>
              </a:ext>
            </a:extLst>
          </p:cNvPr>
          <p:cNvSpPr txBox="1"/>
          <p:nvPr/>
        </p:nvSpPr>
        <p:spPr>
          <a:xfrm>
            <a:off x="1278294" y="738264"/>
            <a:ext cx="10321989" cy="167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a-I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قرارگیری اورژانس و بخش جراحی در دو طبقه: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بهتر است این دو بخش را با تعبیه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یک آسانسور اختصاصی به یکدیگر مرتبط نمود. از این آسانسور که به عنوان آسانسور اورژانس شناخته می‌شود، می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توان برا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انتقال بیمار از بخش اورژانس به سایر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بیمارستان همچون بخش زایمان، بخش مراقبت‌ها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ویژه و... نیز استفاده نمود. در هر دو روش طراحی، بخش اورژانس باید در کمترین فاصله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عمود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 یا افقی ممکن نسبت به بخش اعمال جراحی قرار بگیرد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.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BE72F-7180-4452-8B2B-FD205E573165}"/>
              </a:ext>
            </a:extLst>
          </p:cNvPr>
          <p:cNvSpPr txBox="1"/>
          <p:nvPr/>
        </p:nvSpPr>
        <p:spPr>
          <a:xfrm>
            <a:off x="1492899" y="5196406"/>
            <a:ext cx="952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این آسانسور جهت دور بودن از فضاهای عمومی باید در پیش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ورود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بخش جراحی تعبیه شود. همچنین از طرف دیگر نیز در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مراقبت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ویژه در پیش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ورود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بخش و در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بستر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در فضای انتظار یا نزدیک ایستگاه پرستار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یا ورود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بخش تعبیه شود. </a:t>
            </a:r>
            <a:endParaRPr lang="en-US">
              <a:cs typeface="Tehran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499C1-AF7F-44FD-9848-B18CE535C994}"/>
              </a:ext>
            </a:extLst>
          </p:cNvPr>
          <p:cNvGrpSpPr/>
          <p:nvPr/>
        </p:nvGrpSpPr>
        <p:grpSpPr>
          <a:xfrm>
            <a:off x="2960915" y="2620499"/>
            <a:ext cx="6024465" cy="2259411"/>
            <a:chOff x="3436776" y="2877384"/>
            <a:chExt cx="5048001" cy="16916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F13B82-E434-4CF9-A27A-354BD2D4A599}"/>
                </a:ext>
              </a:extLst>
            </p:cNvPr>
            <p:cNvSpPr/>
            <p:nvPr/>
          </p:nvSpPr>
          <p:spPr>
            <a:xfrm>
              <a:off x="5179559" y="3846311"/>
              <a:ext cx="1599664" cy="72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اورژانس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C0F1DA-A915-48A7-938D-457CF60603B5}"/>
                </a:ext>
              </a:extLst>
            </p:cNvPr>
            <p:cNvSpPr/>
            <p:nvPr/>
          </p:nvSpPr>
          <p:spPr>
            <a:xfrm>
              <a:off x="5182521" y="2877385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جراحی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D3AF3-C19C-4A52-9492-D635752140E6}"/>
                </a:ext>
              </a:extLst>
            </p:cNvPr>
            <p:cNvSpPr/>
            <p:nvPr/>
          </p:nvSpPr>
          <p:spPr>
            <a:xfrm>
              <a:off x="3436776" y="2881744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زایمان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5E59E3-FD39-452A-9638-2E61B10FE0A3}"/>
                </a:ext>
              </a:extLst>
            </p:cNvPr>
            <p:cNvSpPr/>
            <p:nvPr/>
          </p:nvSpPr>
          <p:spPr>
            <a:xfrm>
              <a:off x="6885113" y="2877384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مراقبت‌های ویژه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04191D65-C526-469C-8B11-0B43D804DD78}"/>
                </a:ext>
              </a:extLst>
            </p:cNvPr>
            <p:cNvSpPr/>
            <p:nvPr/>
          </p:nvSpPr>
          <p:spPr>
            <a:xfrm>
              <a:off x="6624464" y="3361847"/>
              <a:ext cx="283075" cy="722718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F84182BD-FDA3-4728-902F-85D3D937A6B8}"/>
                </a:ext>
              </a:extLst>
            </p:cNvPr>
            <p:cNvSpPr/>
            <p:nvPr/>
          </p:nvSpPr>
          <p:spPr>
            <a:xfrm>
              <a:off x="4996516" y="3336020"/>
              <a:ext cx="283075" cy="722718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FB9704-5DD1-446C-AB38-C68722FEAECD}"/>
                </a:ext>
              </a:extLst>
            </p:cNvPr>
            <p:cNvSpPr txBox="1"/>
            <p:nvPr/>
          </p:nvSpPr>
          <p:spPr>
            <a:xfrm>
              <a:off x="6716947" y="3595688"/>
              <a:ext cx="15071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18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ehran" pitchFamily="2" charset="-78"/>
                </a:rPr>
                <a:t>آسانسور اورژانس</a:t>
              </a:r>
              <a:endParaRPr lang="en-US">
                <a:solidFill>
                  <a:srgbClr val="FF0000"/>
                </a:solidFill>
                <a:cs typeface="Tehra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39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6290EC-8604-4AF8-97F4-57D3A6A90AC9}"/>
              </a:ext>
            </a:extLst>
          </p:cNvPr>
          <p:cNvSpPr txBox="1"/>
          <p:nvPr/>
        </p:nvSpPr>
        <p:spPr>
          <a:xfrm>
            <a:off x="7300350" y="3429000"/>
            <a:ext cx="4399124" cy="102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ارتباط با فضاها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پشتیبانی:</a:t>
            </a: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endParaRPr lang="en-US" sz="20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348E67-BEEF-4A8D-9BD4-D9FDE3C516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31879" y="-1094088"/>
            <a:ext cx="1277913" cy="4863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3CA2A7-A719-45EF-8235-24AB7D0EA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39287" y="1700887"/>
            <a:ext cx="4000655" cy="5182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E450A-AD8D-471A-8FAA-E5B61CE4F0A7}"/>
              </a:ext>
            </a:extLst>
          </p:cNvPr>
          <p:cNvSpPr txBox="1"/>
          <p:nvPr/>
        </p:nvSpPr>
        <p:spPr>
          <a:xfrm>
            <a:off x="6445992" y="738417"/>
            <a:ext cx="525348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ارتباط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با فضاها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تشخیصی (پاراکلینیکی):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DC12F6-CA74-4463-92C3-9795C7EFC999}"/>
              </a:ext>
            </a:extLst>
          </p:cNvPr>
          <p:cNvGrpSpPr/>
          <p:nvPr/>
        </p:nvGrpSpPr>
        <p:grpSpPr>
          <a:xfrm>
            <a:off x="5637968" y="595013"/>
            <a:ext cx="1396753" cy="1319038"/>
            <a:chOff x="3773460" y="2334744"/>
            <a:chExt cx="1562229" cy="156222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B904B9-EEA7-4694-B055-876AC7880955}"/>
                </a:ext>
              </a:extLst>
            </p:cNvPr>
            <p:cNvSpPr/>
            <p:nvPr/>
          </p:nvSpPr>
          <p:spPr>
            <a:xfrm>
              <a:off x="3773460" y="2334744"/>
              <a:ext cx="1562229" cy="1562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2DAB76C8-B624-4BB9-B8E4-5725AC7201AD}"/>
                </a:ext>
              </a:extLst>
            </p:cNvPr>
            <p:cNvSpPr txBox="1"/>
            <p:nvPr/>
          </p:nvSpPr>
          <p:spPr>
            <a:xfrm>
              <a:off x="4002243" y="2563527"/>
              <a:ext cx="1104663" cy="110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900" kern="1200">
                  <a:cs typeface="Tehran" pitchFamily="2" charset="-78"/>
                </a:rPr>
                <a:t>بخش جراحی</a:t>
              </a:r>
              <a:endParaRPr lang="en-US" sz="2900" kern="1200">
                <a:cs typeface="Tehran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F0FAE7-BC4B-4DC3-A5FF-F76ADEAD3909}"/>
              </a:ext>
            </a:extLst>
          </p:cNvPr>
          <p:cNvGrpSpPr/>
          <p:nvPr/>
        </p:nvGrpSpPr>
        <p:grpSpPr>
          <a:xfrm>
            <a:off x="5637968" y="3506942"/>
            <a:ext cx="1396753" cy="1319038"/>
            <a:chOff x="3773460" y="2334744"/>
            <a:chExt cx="1562229" cy="156222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E0B6AF-0EB6-4936-AB46-271DDDDB1B9C}"/>
                </a:ext>
              </a:extLst>
            </p:cNvPr>
            <p:cNvSpPr/>
            <p:nvPr/>
          </p:nvSpPr>
          <p:spPr>
            <a:xfrm>
              <a:off x="3773460" y="2334744"/>
              <a:ext cx="1562229" cy="1562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34B49939-83D8-4C2C-BB38-099E46517865}"/>
                </a:ext>
              </a:extLst>
            </p:cNvPr>
            <p:cNvSpPr txBox="1"/>
            <p:nvPr/>
          </p:nvSpPr>
          <p:spPr>
            <a:xfrm>
              <a:off x="4002243" y="2563527"/>
              <a:ext cx="1104663" cy="110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900" kern="1200">
                  <a:cs typeface="Tehran" pitchFamily="2" charset="-78"/>
                </a:rPr>
                <a:t>بخش جراحی</a:t>
              </a:r>
              <a:endParaRPr lang="en-US" sz="2900" kern="1200">
                <a:cs typeface="Tehran" pitchFamily="2" charset="-78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F80B2CC-D21E-430E-AD2D-CD36C2112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648774" y="3764722"/>
            <a:ext cx="1025471" cy="4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6290EC-8604-4AF8-97F4-57D3A6A90AC9}"/>
              </a:ext>
            </a:extLst>
          </p:cNvPr>
          <p:cNvSpPr txBox="1"/>
          <p:nvPr/>
        </p:nvSpPr>
        <p:spPr>
          <a:xfrm>
            <a:off x="6494106" y="313715"/>
            <a:ext cx="5124012" cy="1025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ارتباط با فضاها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پشتیبانی:</a:t>
            </a: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endParaRPr lang="en-US" sz="20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AF390-5AD9-4F51-B0B8-06864E63837F}"/>
              </a:ext>
            </a:extLst>
          </p:cNvPr>
          <p:cNvSpPr txBox="1"/>
          <p:nvPr/>
        </p:nvSpPr>
        <p:spPr>
          <a:xfrm>
            <a:off x="573882" y="1073323"/>
            <a:ext cx="11174864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ارتباط با استریل مرکزی: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کلیه‌ی ابزار و وسایلی که در روند جراحی و مراقبت از بیمار در بخش اعمال جراحی استفاده شده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اند و نیاز به استریل شدن دارند، به مرکز استریل بیمارستان تحویل داده شده و پس از شستشو، ضد عفونی و استریل شدن در بسته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مخصوص به بخش بازگردانده می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شوند.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تعداد و دفعاتی که ابزار و وسایل موجود در بخش جراحی باید استریل شوند از سایر بخش‌ها بیشتر است. بخش استریل مرکز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به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طور کلی بیشتر از هر بخشی پاسخگو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نیازها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بخش اعمال جراحی است. ارتباط نزدیک و مستقیم این دو بخش ضرور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است. 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لوازم و ابزار جراحی پس از استریل شدن در پک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ویژه و به تعداد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که مورد نیاز بخش جراحی است به انبار استریل بخش برده می‌شوند. 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endParaRPr lang="fa-IR" sz="1600"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مسیر افقی یا عمودی انتقال پک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استریل به اتاق عمل باید تا حد ممکن مسیر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کوتاه باشد و ترجیحاً برا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فعالیت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 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دیگر مورد استفاده قرار نگیرد. 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endParaRPr lang="fa-IR" sz="1600"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9C9A8B-840F-433B-A039-AC761ACA86AF}"/>
              </a:ext>
            </a:extLst>
          </p:cNvPr>
          <p:cNvGrpSpPr/>
          <p:nvPr/>
        </p:nvGrpSpPr>
        <p:grpSpPr>
          <a:xfrm>
            <a:off x="7425758" y="4410912"/>
            <a:ext cx="3338658" cy="722718"/>
            <a:chOff x="7425758" y="4410912"/>
            <a:chExt cx="3338658" cy="7227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A3DEC3-412C-4B75-9121-625AD24AF7F1}"/>
                </a:ext>
              </a:extLst>
            </p:cNvPr>
            <p:cNvSpPr/>
            <p:nvPr/>
          </p:nvSpPr>
          <p:spPr>
            <a:xfrm>
              <a:off x="9164752" y="4410912"/>
              <a:ext cx="1599664" cy="72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استریل مرکزی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F0421C-53FB-498B-AEC5-AB688E19CF9D}"/>
                </a:ext>
              </a:extLst>
            </p:cNvPr>
            <p:cNvSpPr/>
            <p:nvPr/>
          </p:nvSpPr>
          <p:spPr>
            <a:xfrm>
              <a:off x="7425758" y="4410913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جراحی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FAE4B8E1-6FC7-4CA2-AB40-4E5B7248633F}"/>
                </a:ext>
              </a:extLst>
            </p:cNvPr>
            <p:cNvSpPr/>
            <p:nvPr/>
          </p:nvSpPr>
          <p:spPr>
            <a:xfrm>
              <a:off x="8824813" y="4649165"/>
              <a:ext cx="401217" cy="24621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83AED9-7E76-4884-A4AE-E3CD3F8677CB}"/>
              </a:ext>
            </a:extLst>
          </p:cNvPr>
          <p:cNvGrpSpPr/>
          <p:nvPr/>
        </p:nvGrpSpPr>
        <p:grpSpPr>
          <a:xfrm>
            <a:off x="685730" y="4249269"/>
            <a:ext cx="5201642" cy="1982546"/>
            <a:chOff x="763396" y="4421018"/>
            <a:chExt cx="5201642" cy="19825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C77B85-DB56-4568-A20D-61AC2066A3E5}"/>
                </a:ext>
              </a:extLst>
            </p:cNvPr>
            <p:cNvSpPr/>
            <p:nvPr/>
          </p:nvSpPr>
          <p:spPr>
            <a:xfrm>
              <a:off x="2692885" y="5670204"/>
              <a:ext cx="1599664" cy="722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استریل مرکزی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B2431A-2426-4FA4-A16B-062DCC345477}"/>
                </a:ext>
              </a:extLst>
            </p:cNvPr>
            <p:cNvSpPr/>
            <p:nvPr/>
          </p:nvSpPr>
          <p:spPr>
            <a:xfrm>
              <a:off x="2679697" y="4421018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جراحی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42C24F-D08F-4BD9-A655-0AB09FE46EAE}"/>
                </a:ext>
              </a:extLst>
            </p:cNvPr>
            <p:cNvSpPr/>
            <p:nvPr/>
          </p:nvSpPr>
          <p:spPr>
            <a:xfrm>
              <a:off x="1061391" y="4434518"/>
              <a:ext cx="1599664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انبار استریل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8D8F5-C556-49E0-A917-102C6AFB704A}"/>
                </a:ext>
              </a:extLst>
            </p:cNvPr>
            <p:cNvSpPr/>
            <p:nvPr/>
          </p:nvSpPr>
          <p:spPr>
            <a:xfrm>
              <a:off x="4292549" y="4427736"/>
              <a:ext cx="1672489" cy="722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اتاق شستشوی ابزار جراحی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901E0E-8707-41AB-ABC1-71AB58A81B97}"/>
                </a:ext>
              </a:extLst>
            </p:cNvPr>
            <p:cNvSpPr txBox="1"/>
            <p:nvPr/>
          </p:nvSpPr>
          <p:spPr>
            <a:xfrm>
              <a:off x="4361808" y="5196467"/>
              <a:ext cx="1507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18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ehran" pitchFamily="2" charset="-78"/>
                </a:rPr>
                <a:t>آسانسور کثیف</a:t>
              </a:r>
              <a:endParaRPr lang="en-US">
                <a:solidFill>
                  <a:srgbClr val="FF0000"/>
                </a:solidFill>
                <a:cs typeface="Tehran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78E5F8-56F4-425C-A76E-C5D5B49228E2}"/>
                </a:ext>
              </a:extLst>
            </p:cNvPr>
            <p:cNvSpPr txBox="1"/>
            <p:nvPr/>
          </p:nvSpPr>
          <p:spPr>
            <a:xfrm>
              <a:off x="763396" y="5227693"/>
              <a:ext cx="15071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18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ehran" pitchFamily="2" charset="-78"/>
                </a:rPr>
                <a:t>آسانسور </a:t>
              </a:r>
              <a:r>
                <a:rPr lang="fa-IR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ehran" pitchFamily="2" charset="-78"/>
                </a:rPr>
                <a:t>تمیز</a:t>
              </a:r>
              <a:endParaRPr lang="en-US">
                <a:solidFill>
                  <a:srgbClr val="FF0000"/>
                </a:solidFill>
                <a:cs typeface="Tehran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5D239B-5878-4C3F-922A-82549BCC7C90}"/>
                </a:ext>
              </a:extLst>
            </p:cNvPr>
            <p:cNvSpPr/>
            <p:nvPr/>
          </p:nvSpPr>
          <p:spPr>
            <a:xfrm>
              <a:off x="4304992" y="5659562"/>
              <a:ext cx="1029277" cy="7440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حوزه کثیف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CFB68C43-4D3D-47F2-8CC6-D6FF2BF0DC76}"/>
                </a:ext>
              </a:extLst>
            </p:cNvPr>
            <p:cNvSpPr/>
            <p:nvPr/>
          </p:nvSpPr>
          <p:spPr>
            <a:xfrm rot="10800000">
              <a:off x="4365205" y="4912359"/>
              <a:ext cx="283076" cy="8951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2CDF1B-B637-46A1-A292-F0436AF0D7F4}"/>
                </a:ext>
              </a:extLst>
            </p:cNvPr>
            <p:cNvSpPr/>
            <p:nvPr/>
          </p:nvSpPr>
          <p:spPr>
            <a:xfrm>
              <a:off x="1642621" y="5667484"/>
              <a:ext cx="1029277" cy="722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>
                  <a:cs typeface="Tehran" pitchFamily="2" charset="-78"/>
                </a:rPr>
                <a:t>حوزه استریل</a:t>
              </a:r>
              <a:endParaRPr lang="en-US">
                <a:cs typeface="Tehran" pitchFamily="2" charset="-78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553A27B2-4642-4389-8A54-0C6CEFCC414D}"/>
                </a:ext>
              </a:extLst>
            </p:cNvPr>
            <p:cNvSpPr/>
            <p:nvPr/>
          </p:nvSpPr>
          <p:spPr>
            <a:xfrm>
              <a:off x="2383138" y="4906116"/>
              <a:ext cx="289669" cy="90030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Tehran" pitchFamily="2" charset="-78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639AB5E-4432-4641-BC72-B6E4E66CBEA9}"/>
              </a:ext>
            </a:extLst>
          </p:cNvPr>
          <p:cNvSpPr txBox="1"/>
          <p:nvPr/>
        </p:nvSpPr>
        <p:spPr>
          <a:xfrm>
            <a:off x="8073434" y="3501488"/>
            <a:ext cx="181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ارتباط در یک طبقه:</a:t>
            </a:r>
            <a:endParaRPr lang="en-US">
              <a:cs typeface="Tehran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1C984D-941D-4630-840F-86B093618BAB}"/>
              </a:ext>
            </a:extLst>
          </p:cNvPr>
          <p:cNvSpPr txBox="1"/>
          <p:nvPr/>
        </p:nvSpPr>
        <p:spPr>
          <a:xfrm>
            <a:off x="2512990" y="3467903"/>
            <a:ext cx="181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ارتباط در دو طبقه:</a:t>
            </a:r>
            <a:endParaRPr lang="en-US"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8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62934-0958-4452-AF92-F6D74D72CD53}"/>
              </a:ext>
            </a:extLst>
          </p:cNvPr>
          <p:cNvSpPr txBox="1"/>
          <p:nvPr/>
        </p:nvSpPr>
        <p:spPr>
          <a:xfrm>
            <a:off x="5479744" y="497747"/>
            <a:ext cx="6096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1200"/>
              </a:spcBef>
            </a:pPr>
            <a:r>
              <a:rPr lang="fa-IR" sz="3600" b="1" kern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الزامات ارتباط برون بخشی</a:t>
            </a:r>
            <a:endParaRPr lang="en-US" sz="1600" b="1" kern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A27C4-B1EB-458F-A03E-7D7052F4ECE7}"/>
              </a:ext>
            </a:extLst>
          </p:cNvPr>
          <p:cNvSpPr txBox="1"/>
          <p:nvPr/>
        </p:nvSpPr>
        <p:spPr>
          <a:xfrm>
            <a:off x="616255" y="2511632"/>
            <a:ext cx="10959489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یجاد سکوت و حفظ آرامش در این بخش بسیار حائز اهمیت است. </a:t>
            </a:r>
            <a:endParaRPr lang="fa-IR" sz="18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در طراحی معمار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، این بخش نباید در جوار فضاهایی که تولید صدا می‌کنند قرار گیرد. به دلیل وجود ورود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بیمارستان در طبقه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همکف و رفت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وآمدها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پرتنشی که در بخش اورژانس انجام می‌شود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بخش جراحی بهتر است در طبقه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همکف و 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هم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تراز بخش اورژانس 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نباشد.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معمولاً به علت پیچیدگی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روابط بین بخشی و مسائل دیگر، امکان ارتباط داخلی افقی 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با بخش‌های مراقبت‌های ویژه و بستری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میسر نیست </a:t>
            </a:r>
            <a:endParaRPr lang="en-US">
              <a:cs typeface="Tehra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DD336-97B8-4DBD-8C57-98DDA4EA2E68}"/>
              </a:ext>
            </a:extLst>
          </p:cNvPr>
          <p:cNvSpPr txBox="1"/>
          <p:nvPr/>
        </p:nvSpPr>
        <p:spPr>
          <a:xfrm>
            <a:off x="811763" y="4167032"/>
            <a:ext cx="10763981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 توجه به ترافیک موجود در مسیرها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منتهی به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بستر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 تولید صدا که به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واسطه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fa-IR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تردد کارکنان، بیماران و عیادت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کنندگان صورت می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پذیرد، لازم است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بستر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در همجواری بخش‌ها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ویژه و بخش جراحی و یا در حوزه‌ی آن‌ها چیدمان نشود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.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2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B8791C-5514-4665-8AF5-951054878187}"/>
              </a:ext>
            </a:extLst>
          </p:cNvPr>
          <p:cNvSpPr txBox="1"/>
          <p:nvPr/>
        </p:nvSpPr>
        <p:spPr>
          <a:xfrm>
            <a:off x="6096000" y="2076321"/>
            <a:ext cx="5527118" cy="270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طراحی بخش اعمال جراحی از پیچیده ترین بخش‌های معماری یک مرکز درمانی به حساب می آید.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با توجه به اهمیت خدمات جراحی در بیمارستان، بخش اعمال جراحی به عنوان قلب بیمارستان شناخته می‌شود. </a:t>
            </a:r>
            <a:endParaRPr lang="fa-IR" sz="20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ویژگی اساسی واحد جراجی، تمهیدات استرلیزه کردن واحد جراحی است تا از هرگونه آلودگی و عفونت جلوگیری کند.</a:t>
            </a:r>
            <a:endParaRPr lang="en-US" sz="2000">
              <a:cs typeface="Tehran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0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3278C-7126-4239-B011-EAF586465C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04" y="1522601"/>
            <a:ext cx="5719196" cy="38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0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229BDA4-8B90-4BC3-BCA8-7705AA737430}"/>
              </a:ext>
            </a:extLst>
          </p:cNvPr>
          <p:cNvGrpSpPr/>
          <p:nvPr/>
        </p:nvGrpSpPr>
        <p:grpSpPr>
          <a:xfrm>
            <a:off x="267568" y="279328"/>
            <a:ext cx="11656859" cy="2939733"/>
            <a:chOff x="267570" y="829834"/>
            <a:chExt cx="11656859" cy="29397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DA64F10-ACD3-47DD-9ABD-C9E440EF827A}"/>
                </a:ext>
              </a:extLst>
            </p:cNvPr>
            <p:cNvGrpSpPr/>
            <p:nvPr/>
          </p:nvGrpSpPr>
          <p:grpSpPr>
            <a:xfrm>
              <a:off x="267570" y="829834"/>
              <a:ext cx="11656859" cy="2939733"/>
              <a:chOff x="267570" y="829834"/>
              <a:chExt cx="11656859" cy="293973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B6A55A-FF64-4811-82AB-D7F083B409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7570" y="829834"/>
                <a:ext cx="11656859" cy="2939733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04372D-E72F-4F79-A4CC-BA2D1C5A4842}"/>
                  </a:ext>
                </a:extLst>
              </p:cNvPr>
              <p:cNvSpPr/>
              <p:nvPr/>
            </p:nvSpPr>
            <p:spPr>
              <a:xfrm>
                <a:off x="10215024" y="964343"/>
                <a:ext cx="1343771" cy="7931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C8C21D-A280-442B-94C7-EABA265FC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392" y="3200400"/>
              <a:ext cx="304177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AA565F-1E3C-478D-B225-56289F5C5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2939" y="3688702"/>
              <a:ext cx="96509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923F512-259F-4EE4-BAF9-E47A48D36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656" y="3526973"/>
            <a:ext cx="4132685" cy="28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87225D-D365-4AF5-95E9-C4642353E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127187"/>
              </p:ext>
            </p:extLst>
          </p:nvPr>
        </p:nvGraphicFramePr>
        <p:xfrm>
          <a:off x="983043" y="1168856"/>
          <a:ext cx="4651596" cy="360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82F67A1-9937-4D96-BE51-7C684ABA7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62225"/>
              </p:ext>
            </p:extLst>
          </p:nvPr>
        </p:nvGraphicFramePr>
        <p:xfrm>
          <a:off x="6629853" y="1168856"/>
          <a:ext cx="4651596" cy="35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56EF279-4B74-4350-8EFF-6E3EBF4897C6}"/>
              </a:ext>
            </a:extLst>
          </p:cNvPr>
          <p:cNvSpPr txBox="1"/>
          <p:nvPr/>
        </p:nvSpPr>
        <p:spPr>
          <a:xfrm>
            <a:off x="5431318" y="288252"/>
            <a:ext cx="6096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انواع بخش‌های جراحی</a:t>
            </a:r>
            <a:endParaRPr lang="en-US" sz="24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844E8-FBF3-4C8F-87E1-9173E90ADE25}"/>
              </a:ext>
            </a:extLst>
          </p:cNvPr>
          <p:cNvSpPr txBox="1"/>
          <p:nvPr/>
        </p:nvSpPr>
        <p:spPr>
          <a:xfrm>
            <a:off x="3219234" y="4587843"/>
            <a:ext cx="26945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خدمات جراحی در سطحی محدود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:</a:t>
            </a: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بیمار 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پس از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24 ساعت ترخیص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می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گردد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دارای 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بخش بستری موقت به صورت جداگانه و مستقل</a:t>
            </a:r>
            <a:endParaRPr lang="fa-IR" sz="16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endParaRPr lang="en-US" sz="1600">
              <a:cs typeface="Tehra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485AF-5F98-4E4D-A8D3-B2B709C86027}"/>
              </a:ext>
            </a:extLst>
          </p:cNvPr>
          <p:cNvSpPr txBox="1"/>
          <p:nvPr/>
        </p:nvSpPr>
        <p:spPr>
          <a:xfrm>
            <a:off x="334537" y="4587843"/>
            <a:ext cx="25796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خدمات جراحی در طیفی وسیع و در بالاترین سطح بـا روش‌ها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گونـاگون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:</a:t>
            </a: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بیمـار از یـک تـا چنـد روز در بیمارستان باقی مانده و تحت مراقبت</a:t>
            </a: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تکمیلی قرار می‌گیرد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.</a:t>
            </a:r>
            <a:endParaRPr lang="en-US" sz="1600">
              <a:cs typeface="Tehra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D3194-B869-4658-89B3-431BDFF1A65A}"/>
              </a:ext>
            </a:extLst>
          </p:cNvPr>
          <p:cNvSpPr txBox="1"/>
          <p:nvPr/>
        </p:nvSpPr>
        <p:spPr>
          <a:xfrm>
            <a:off x="8929396" y="4611213"/>
            <a:ext cx="29280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ارائه دهنده طیف گسـترده</a:t>
            </a:r>
            <a:r>
              <a:rPr lang="fa-IR" sz="1600" b="1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ای از انـواع خـدمات جراحـی در تخصـص</a:t>
            </a:r>
            <a:r>
              <a:rPr lang="fa-IR" sz="1600" b="1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‌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ها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مختلف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جراحی عمومی، قلـب، چشم، ارتوپد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، مغز و اعصاب، زنان و زایمان، گوش-حلق-بینی، ا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و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رولوژ</a:t>
            </a:r>
            <a:r>
              <a:rPr lang="fa-I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، ترمیمی، کلیه، فک و صـورت و... </a:t>
            </a:r>
            <a:endParaRPr lang="en-US" sz="1600">
              <a:cs typeface="Tehra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A95B4-4E3A-49C9-B46A-A1CA9809B202}"/>
              </a:ext>
            </a:extLst>
          </p:cNvPr>
          <p:cNvSpPr txBox="1"/>
          <p:nvPr/>
        </p:nvSpPr>
        <p:spPr>
          <a:xfrm>
            <a:off x="6235888" y="4611213"/>
            <a:ext cx="2503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بخش‌ها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تخصصی و فوق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r>
              <a:rPr lang="ar-SA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تخصصی</a:t>
            </a:r>
            <a:r>
              <a:rPr lang="fa-IR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</a:t>
            </a:r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خش جراحی زنان و زایمان، بخش جراحی قلب، بخش جراحی مغز و اعصاب و...</a:t>
            </a:r>
            <a:endParaRPr lang="fa-IR" sz="1600"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  <a:p>
            <a:pPr algn="r" rtl="1"/>
            <a:r>
              <a:rPr lang="ar-SA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</a:t>
            </a:r>
            <a:endParaRPr lang="en-US" sz="1600"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81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61594-6FCF-4D44-8CB7-4CB38A295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17" y="1773685"/>
            <a:ext cx="10987965" cy="4439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BC8D9F-53C3-4161-B651-925C2261D509}"/>
              </a:ext>
            </a:extLst>
          </p:cNvPr>
          <p:cNvSpPr txBox="1"/>
          <p:nvPr/>
        </p:nvSpPr>
        <p:spPr>
          <a:xfrm>
            <a:off x="5452310" y="459227"/>
            <a:ext cx="60960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دسته بندی بر اساس تعداد اتاق عمل</a:t>
            </a:r>
            <a:endParaRPr lang="en-US" sz="24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04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41AA6-3A68-49EA-BD98-0DAF33A2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582" y="970382"/>
            <a:ext cx="11009957" cy="5632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D56EEE-37E3-4D08-A6C9-2DD0F1692AD4}"/>
              </a:ext>
            </a:extLst>
          </p:cNvPr>
          <p:cNvSpPr txBox="1"/>
          <p:nvPr/>
        </p:nvSpPr>
        <p:spPr>
          <a:xfrm>
            <a:off x="5654539" y="442189"/>
            <a:ext cx="6096000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روند ارائه خدمات جراحی متداول </a:t>
            </a:r>
            <a:r>
              <a:rPr lang="fa-I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به بیماران غیراورژانسی: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931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760F2-0A66-4550-9197-0F1ED5158F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6" y="388437"/>
            <a:ext cx="8068056" cy="6249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E2331-6AA5-481F-AACA-1873E7559259}"/>
              </a:ext>
            </a:extLst>
          </p:cNvPr>
          <p:cNvSpPr txBox="1"/>
          <p:nvPr/>
        </p:nvSpPr>
        <p:spPr>
          <a:xfrm>
            <a:off x="5809341" y="30446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روند ارائه خدمات جراحی متداول به بیماران اورژانسی</a:t>
            </a:r>
            <a:r>
              <a:rPr lang="fa-IR" sz="2000"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:</a:t>
            </a:r>
            <a:endParaRPr lang="en-US" sz="2000">
              <a:cs typeface="Tehran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913EC9-51D7-4564-BE6C-774D2C905773}"/>
              </a:ext>
            </a:extLst>
          </p:cNvPr>
          <p:cNvSpPr txBox="1"/>
          <p:nvPr/>
        </p:nvSpPr>
        <p:spPr>
          <a:xfrm>
            <a:off x="8462864" y="3028890"/>
            <a:ext cx="3227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از تمامی انواع بخش‌های بستری داخلی (مراقبت‌ها</a:t>
            </a:r>
            <a:r>
              <a:rPr lang="fa-I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ی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ehran" pitchFamily="2" charset="-78"/>
              </a:rPr>
              <a:t> عمومی، متوسط و یا ویژه) ممکن است به صورت اورژانسی بیمار به بخش جراحی منتقل شود. </a:t>
            </a:r>
            <a:endParaRPr lang="en-US"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891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CDFAB4-C824-4E67-A3E3-0A1425D1C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60895"/>
              </p:ext>
            </p:extLst>
          </p:nvPr>
        </p:nvGraphicFramePr>
        <p:xfrm>
          <a:off x="957794" y="727715"/>
          <a:ext cx="8363751" cy="588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C5490E-4807-4FD2-ACE1-B5A245A94F7D}"/>
              </a:ext>
            </a:extLst>
          </p:cNvPr>
          <p:cNvSpPr txBox="1"/>
          <p:nvPr/>
        </p:nvSpPr>
        <p:spPr>
          <a:xfrm>
            <a:off x="957794" y="2738148"/>
            <a:ext cx="1696406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fa-IR" sz="3200" b="1"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 ۳</a:t>
            </a:r>
            <a:endParaRPr lang="en-US" sz="3200" b="1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E44E2-4771-4699-BE2E-C4FC59242535}"/>
              </a:ext>
            </a:extLst>
          </p:cNvPr>
          <p:cNvSpPr txBox="1"/>
          <p:nvPr/>
        </p:nvSpPr>
        <p:spPr>
          <a:xfrm>
            <a:off x="7465513" y="402039"/>
            <a:ext cx="424468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بند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ارتباطات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با بخش‌های دی</a:t>
            </a:r>
            <a:r>
              <a:rPr lang="fa-IR" sz="3600" b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گر بیمارستان</a:t>
            </a:r>
            <a:endParaRPr lang="fa-IR" sz="36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40276-9B9E-4F5C-A3C2-632E4D51F8F2}"/>
              </a:ext>
            </a:extLst>
          </p:cNvPr>
          <p:cNvSpPr txBox="1"/>
          <p:nvPr/>
        </p:nvSpPr>
        <p:spPr>
          <a:xfrm>
            <a:off x="5031542" y="2225128"/>
            <a:ext cx="1696406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fa-IR" sz="3200" b="1"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 ۱</a:t>
            </a:r>
            <a:endParaRPr lang="en-US" sz="3200" b="1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0BFBC-2F53-4EEE-A0FD-A1FC5B55B204}"/>
              </a:ext>
            </a:extLst>
          </p:cNvPr>
          <p:cNvSpPr txBox="1"/>
          <p:nvPr/>
        </p:nvSpPr>
        <p:spPr>
          <a:xfrm>
            <a:off x="2925165" y="2448369"/>
            <a:ext cx="1696406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fa-IR" sz="3200" b="1"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 ۲</a:t>
            </a:r>
            <a:endParaRPr lang="en-US" sz="3200" b="1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8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E44E2-4771-4699-BE2E-C4FC59242535}"/>
              </a:ext>
            </a:extLst>
          </p:cNvPr>
          <p:cNvSpPr txBox="1"/>
          <p:nvPr/>
        </p:nvSpPr>
        <p:spPr>
          <a:xfrm>
            <a:off x="8019419" y="313140"/>
            <a:ext cx="3524835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درجه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بند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ارتباطات با فضاها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ی</a:t>
            </a:r>
            <a:r>
              <a:rPr lang="ar-SA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 درمانی</a:t>
            </a:r>
            <a:r>
              <a:rPr lang="fa-IR" sz="3600" b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ehran" pitchFamily="2" charset="-78"/>
              </a:rPr>
              <a:t>:</a:t>
            </a:r>
            <a:endParaRPr lang="en-US" sz="3600" b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ehra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0600E-A010-4BAD-8371-41FB273B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3136" y="1108888"/>
            <a:ext cx="6330826" cy="46402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924CFF-A9C2-43BB-897E-21FF4B3B72D8}"/>
              </a:ext>
            </a:extLst>
          </p:cNvPr>
          <p:cNvGrpSpPr/>
          <p:nvPr/>
        </p:nvGrpSpPr>
        <p:grpSpPr>
          <a:xfrm>
            <a:off x="6457190" y="2985236"/>
            <a:ext cx="1562229" cy="1562229"/>
            <a:chOff x="3773460" y="2334744"/>
            <a:chExt cx="1562229" cy="15622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3A512C-BD58-491F-8444-F03436B4E178}"/>
                </a:ext>
              </a:extLst>
            </p:cNvPr>
            <p:cNvSpPr/>
            <p:nvPr/>
          </p:nvSpPr>
          <p:spPr>
            <a:xfrm>
              <a:off x="3773460" y="2334744"/>
              <a:ext cx="1562229" cy="156222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18A1C048-D166-4B4A-8555-114D13837318}"/>
                </a:ext>
              </a:extLst>
            </p:cNvPr>
            <p:cNvSpPr txBox="1"/>
            <p:nvPr/>
          </p:nvSpPr>
          <p:spPr>
            <a:xfrm>
              <a:off x="4002243" y="2563527"/>
              <a:ext cx="1104663" cy="110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a-IR" sz="2900" kern="1200">
                  <a:cs typeface="Tehran" pitchFamily="2" charset="-78"/>
                </a:rPr>
                <a:t>بخش جراحی</a:t>
              </a:r>
              <a:endParaRPr lang="en-US" sz="2900" kern="1200">
                <a:cs typeface="Tehran" pitchFamily="2" charset="-7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EF10124-0042-49D8-A5E3-B7FA430B7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>
          <a:xfrm rot="16200000">
            <a:off x="6845005" y="4340853"/>
            <a:ext cx="1562228" cy="27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90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976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Sakkal Majalla</vt:lpstr>
      <vt:lpstr>Symbol</vt:lpstr>
      <vt:lpstr>Tehran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2021-05-13T10:47:25Z</dcterms:created>
  <dcterms:modified xsi:type="dcterms:W3CDTF">2021-05-13T10:50:30Z</dcterms:modified>
</cp:coreProperties>
</file>