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5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800AC-A049-4559-95D7-419411BC342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27071-37DC-4EDA-89F5-007A9D15FFD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8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800AC-A049-4559-95D7-419411BC342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27071-37DC-4EDA-89F5-007A9D15FFD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214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800AC-A049-4559-95D7-419411BC342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27071-37DC-4EDA-89F5-007A9D15FFD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534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800AC-A049-4559-95D7-419411BC342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27071-37DC-4EDA-89F5-007A9D15FFD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015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800AC-A049-4559-95D7-419411BC342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27071-37DC-4EDA-89F5-007A9D15FFD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3458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800AC-A049-4559-95D7-419411BC342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27071-37DC-4EDA-89F5-007A9D15FFD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023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800AC-A049-4559-95D7-419411BC342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27071-37DC-4EDA-89F5-007A9D15FFD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456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1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800AC-A049-4559-95D7-419411BC342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27071-37DC-4EDA-89F5-007A9D15FFD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206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5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800AC-A049-4559-95D7-419411BC342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27071-37DC-4EDA-89F5-007A9D15FFD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59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800AC-A049-4559-95D7-419411BC342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27071-37DC-4EDA-89F5-007A9D15FFD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986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9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800AC-A049-4559-95D7-419411BC342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27071-37DC-4EDA-89F5-007A9D15FFD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04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800AC-A049-4559-95D7-419411BC342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27071-37DC-4EDA-89F5-007A9D15FFD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255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800AC-A049-4559-95D7-419411BC342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27071-37DC-4EDA-89F5-007A9D15FFD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498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7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7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800AC-A049-4559-95D7-419411BC342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27071-37DC-4EDA-89F5-007A9D15FFD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103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800AC-A049-4559-95D7-419411BC342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27071-37DC-4EDA-89F5-007A9D15FFD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1379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800AC-A049-4559-95D7-419411BC342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27071-37DC-4EDA-89F5-007A9D15FFD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995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6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51" indent="0">
              <a:buNone/>
              <a:defRPr sz="1400"/>
            </a:lvl2pPr>
            <a:lvl3pPr marL="914104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8" indent="0">
              <a:buNone/>
              <a:defRPr sz="1000"/>
            </a:lvl6pPr>
            <a:lvl7pPr marL="2742309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800AC-A049-4559-95D7-419411BC342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27071-37DC-4EDA-89F5-007A9D15FFD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150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27071-37DC-4EDA-89F5-007A9D15FFD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800AC-A049-4559-95D7-419411BC342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258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800AC-A049-4559-95D7-419411BC342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27071-37DC-4EDA-89F5-007A9D15FFD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8963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800AC-A049-4559-95D7-419411BC342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27071-37DC-4EDA-89F5-007A9D15FFD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7065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800AC-A049-4559-95D7-419411BC342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27071-37DC-4EDA-89F5-007A9D15FFD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2799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800AC-A049-4559-95D7-419411BC342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27071-37DC-4EDA-89F5-007A9D15FFD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321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9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800AC-A049-4559-95D7-419411BC342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27071-37DC-4EDA-89F5-007A9D15FFD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305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800AC-A049-4559-95D7-419411BC342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27071-37DC-4EDA-89F5-007A9D15FFD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903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800AC-A049-4559-95D7-419411BC342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27071-37DC-4EDA-89F5-007A9D15FFD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1942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1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800AC-A049-4559-95D7-419411BC342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27071-37DC-4EDA-89F5-007A9D15FFD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81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800AC-A049-4559-95D7-419411BC342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27071-37DC-4EDA-89F5-007A9D15FFD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559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7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7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800AC-A049-4559-95D7-419411BC342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27071-37DC-4EDA-89F5-007A9D15FFD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43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800AC-A049-4559-95D7-419411BC342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27071-37DC-4EDA-89F5-007A9D15FFD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117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800AC-A049-4559-95D7-419411BC342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27071-37DC-4EDA-89F5-007A9D15FFD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337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6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51" indent="0">
              <a:buNone/>
              <a:defRPr sz="1400"/>
            </a:lvl2pPr>
            <a:lvl3pPr marL="914104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8" indent="0">
              <a:buNone/>
              <a:defRPr sz="1000"/>
            </a:lvl6pPr>
            <a:lvl7pPr marL="2742309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800AC-A049-4559-95D7-419411BC342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27071-37DC-4EDA-89F5-007A9D15FFD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091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27071-37DC-4EDA-89F5-007A9D15FFD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800AC-A049-4559-95D7-419411BC342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236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800AC-A049-4559-95D7-419411BC342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27071-37DC-4EDA-89F5-007A9D15FFD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56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800AC-A049-4559-95D7-419411BC342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27071-37DC-4EDA-89F5-007A9D15FFD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03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8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0189" y="-188685"/>
            <a:ext cx="8253456" cy="1799149"/>
          </a:xfrm>
        </p:spPr>
        <p:txBody>
          <a:bodyPr/>
          <a:lstStyle/>
          <a:p>
            <a:r>
              <a:rPr lang="fa-IR" sz="4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Nasalization" panose="020B0500000000000000" pitchFamily="34" charset="0"/>
                <a:cs typeface="B Titr" panose="00000700000000000000" pitchFamily="2" charset="-78"/>
              </a:rPr>
              <a:t>به نام آنکه جان را فکرت آموخت ...</a:t>
            </a:r>
            <a:endParaRPr lang="en-US" sz="4400" dirty="0">
              <a:ln>
                <a:solidFill>
                  <a:srgbClr val="002060"/>
                </a:solidFill>
              </a:ln>
              <a:solidFill>
                <a:schemeClr val="bg1"/>
              </a:solidFill>
              <a:latin typeface="Nasalization" panose="020B0500000000000000" pitchFamily="34" charset="0"/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2292635"/>
            <a:ext cx="8097758" cy="4862945"/>
          </a:xfrm>
        </p:spPr>
        <p:txBody>
          <a:bodyPr>
            <a:normAutofit fontScale="85000" lnSpcReduction="10000"/>
          </a:bodyPr>
          <a:lstStyle/>
          <a:p>
            <a:pPr rtl="1"/>
            <a:r>
              <a:rPr lang="en-US" sz="41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41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فایل </a:t>
            </a:r>
            <a:r>
              <a:rPr lang="fa-IR" sz="41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کمک آموزشی فارسی پنجم دبستان</a:t>
            </a:r>
            <a:r>
              <a:rPr lang="en-US" sz="41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41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شامل</a:t>
            </a:r>
            <a:r>
              <a:rPr lang="fa-IR" sz="41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:</a:t>
            </a:r>
          </a:p>
          <a:p>
            <a:pPr marL="571486" indent="-571486" rtl="1">
              <a:buFont typeface="Wingdings" panose="05000000000000000000" pitchFamily="2" charset="2"/>
              <a:buChar char="ü"/>
            </a:pPr>
            <a:r>
              <a:rPr lang="fa-IR" sz="380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cs typeface="B Zar" panose="00000400000000000000" pitchFamily="2" charset="-78"/>
              </a:rPr>
              <a:t>تاریخ ادبیات </a:t>
            </a:r>
          </a:p>
          <a:p>
            <a:pPr marL="571486" indent="-571486" rtl="1">
              <a:buFont typeface="Wingdings" panose="05000000000000000000" pitchFamily="2" charset="2"/>
              <a:buChar char="ü"/>
            </a:pPr>
            <a:r>
              <a:rPr lang="fa-IR" sz="380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cs typeface="B Zar" panose="00000400000000000000" pitchFamily="2" charset="-78"/>
              </a:rPr>
              <a:t>واژگان درس به درس </a:t>
            </a:r>
          </a:p>
          <a:p>
            <a:pPr marL="571486" indent="-571486" rtl="1">
              <a:buFont typeface="Wingdings" panose="05000000000000000000" pitchFamily="2" charset="2"/>
              <a:buChar char="ü"/>
            </a:pPr>
            <a:r>
              <a:rPr lang="fa-IR" sz="380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cs typeface="B Zar" panose="00000400000000000000" pitchFamily="2" charset="-78"/>
              </a:rPr>
              <a:t>معنا و مفهوم </a:t>
            </a:r>
            <a:r>
              <a:rPr lang="fa-IR" sz="38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cs typeface="B Zar" panose="00000400000000000000" pitchFamily="2" charset="-78"/>
              </a:rPr>
              <a:t>جملات ادبی و اشعار </a:t>
            </a:r>
            <a:r>
              <a:rPr lang="fa-IR" sz="380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cs typeface="B Zar" panose="00000400000000000000" pitchFamily="2" charset="-78"/>
              </a:rPr>
              <a:t>و </a:t>
            </a:r>
            <a:r>
              <a:rPr lang="fa-IR" sz="38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cs typeface="B Zar" panose="00000400000000000000" pitchFamily="2" charset="-78"/>
              </a:rPr>
              <a:t>حکایات  </a:t>
            </a:r>
            <a:endParaRPr lang="fa-IR" sz="3800" b="1" dirty="0">
              <a:ln>
                <a:solidFill>
                  <a:srgbClr val="00B050"/>
                </a:solidFill>
              </a:ln>
              <a:solidFill>
                <a:srgbClr val="FFFF00"/>
              </a:solidFill>
              <a:cs typeface="B Zar" panose="00000400000000000000" pitchFamily="2" charset="-78"/>
            </a:endParaRPr>
          </a:p>
          <a:p>
            <a:pPr marL="571486" indent="-571486" rtl="1">
              <a:buFont typeface="Wingdings" panose="05000000000000000000" pitchFamily="2" charset="2"/>
              <a:buChar char="ü"/>
            </a:pPr>
            <a:r>
              <a:rPr lang="fa-IR" sz="380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cs typeface="B Zar" panose="00000400000000000000" pitchFamily="2" charset="-78"/>
              </a:rPr>
              <a:t>نکات دستوری زبان فارسی </a:t>
            </a:r>
            <a:r>
              <a:rPr lang="fa-IR" sz="280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cs typeface="B Zar" panose="00000400000000000000" pitchFamily="2" charset="-78"/>
              </a:rPr>
              <a:t>( واژه آموزی ، دانش زبانی و...)</a:t>
            </a:r>
          </a:p>
          <a:p>
            <a:pPr marL="571486" indent="-571486" rtl="1">
              <a:buFont typeface="Wingdings" panose="05000000000000000000" pitchFamily="2" charset="2"/>
              <a:buChar char="ü"/>
            </a:pPr>
            <a:r>
              <a:rPr lang="fa-IR" sz="380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cs typeface="B Zar" panose="00000400000000000000" pitchFamily="2" charset="-78"/>
              </a:rPr>
              <a:t>آرایه های ادبی  </a:t>
            </a:r>
            <a:endParaRPr lang="fa-IR" sz="4100" b="1" dirty="0">
              <a:ln>
                <a:solidFill>
                  <a:srgbClr val="00B050"/>
                </a:solidFill>
              </a:ln>
              <a:solidFill>
                <a:srgbClr val="FFFF00"/>
              </a:solidFill>
              <a:cs typeface="B Zar" panose="00000400000000000000" pitchFamily="2" charset="-78"/>
            </a:endParaRPr>
          </a:p>
          <a:p>
            <a:pPr algn="ctr" rtl="1"/>
            <a:endParaRPr lang="en-US" sz="2600" b="1" dirty="0" smtClean="0">
              <a:ln>
                <a:solidFill>
                  <a:srgbClr val="00B050"/>
                </a:solidFill>
              </a:ln>
              <a:solidFill>
                <a:schemeClr val="bg1"/>
              </a:solidFill>
              <a:cs typeface="B Mehr" panose="00000700000000000000" pitchFamily="2" charset="-78"/>
            </a:endParaRPr>
          </a:p>
          <a:p>
            <a:pPr algn="l" rtl="1"/>
            <a:r>
              <a:rPr lang="fa-IR" sz="2600" b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B Mehr" panose="00000700000000000000" pitchFamily="2" charset="-78"/>
              </a:rPr>
              <a:t>کاری </a:t>
            </a:r>
            <a:r>
              <a:rPr lang="fa-IR" sz="2600" b="1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B Mehr" panose="00000700000000000000" pitchFamily="2" charset="-78"/>
              </a:rPr>
              <a:t>از سیدمحمد </a:t>
            </a:r>
            <a:r>
              <a:rPr lang="fa-IR" sz="2600" b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B Mehr" panose="00000700000000000000" pitchFamily="2" charset="-78"/>
              </a:rPr>
              <a:t>جعفری</a:t>
            </a:r>
            <a:r>
              <a:rPr lang="en-US" sz="2600" b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B Mehr" panose="00000700000000000000" pitchFamily="2" charset="-78"/>
              </a:rPr>
              <a:t>   </a:t>
            </a:r>
            <a:r>
              <a:rPr lang="fa-IR" sz="2600" b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B Mehr" panose="00000700000000000000" pitchFamily="2" charset="-78"/>
              </a:rPr>
              <a:t> </a:t>
            </a:r>
            <a:endParaRPr lang="fa-IR" sz="4100" b="1" dirty="0">
              <a:ln>
                <a:solidFill>
                  <a:srgbClr val="00B050"/>
                </a:solidFill>
              </a:ln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cs typeface="B Mehr" panose="00000700000000000000" pitchFamily="2" charset="-78"/>
            </a:endParaRPr>
          </a:p>
          <a:p>
            <a:r>
              <a:rPr lang="fa-IR" sz="310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cs typeface="B Zar" panose="00000400000000000000" pitchFamily="2" charset="-78"/>
              </a:rPr>
              <a:t> </a:t>
            </a:r>
            <a:endParaRPr lang="en-US" sz="3100" b="1" dirty="0">
              <a:ln>
                <a:solidFill>
                  <a:srgbClr val="00B050"/>
                </a:solidFill>
              </a:ln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23" y="974907"/>
            <a:ext cx="4004794" cy="66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7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798286"/>
            <a:ext cx="9990666" cy="5399314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فصل پاییز و زمستان میرود                              بار دیگر، چون بهاران میشود</a:t>
            </a:r>
          </a:p>
          <a:p>
            <a:pPr marL="0" indent="0" algn="r" rtl="1">
              <a:buNone/>
            </a:pPr>
            <a:r>
              <a:rPr lang="fa-IR" sz="2800" dirty="0">
                <a:solidFill>
                  <a:srgbClr val="0070C0"/>
                </a:solidFill>
                <a:cs typeface="B Zar" panose="00000400000000000000" pitchFamily="2" charset="-78"/>
              </a:rPr>
              <a:t>فصل پاییز و زمستان سپری میشود و یک بار دیگر، وقتی که فصل بهار می آید...</a:t>
            </a:r>
          </a:p>
          <a:p>
            <a:pPr marL="0" indent="0" algn="r" rtl="1">
              <a:buNone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از زمین خشک، میروید گیاه                         چشمه میجوشد، آب می افتد به راه</a:t>
            </a:r>
          </a:p>
          <a:p>
            <a:pPr marL="0" indent="0" algn="r" rtl="1">
              <a:buNone/>
            </a:pPr>
            <a:r>
              <a:rPr lang="fa-IR" sz="2800" dirty="0">
                <a:solidFill>
                  <a:srgbClr val="0070C0"/>
                </a:solidFill>
                <a:cs typeface="B Zar" panose="00000400000000000000" pitchFamily="2" charset="-78"/>
              </a:rPr>
              <a:t>از زمین خشک گیاه میروید و چشمه ها می جوشند و آب آنها روان میشود.</a:t>
            </a:r>
          </a:p>
          <a:p>
            <a:pPr marL="0" indent="0" algn="r" rtl="1">
              <a:buNone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برگ نو آرَد، درخت نارون                             سبز گردد، شاخساران کهن</a:t>
            </a:r>
          </a:p>
          <a:p>
            <a:pPr marL="0" indent="0" algn="r" rtl="1">
              <a:buNone/>
            </a:pPr>
            <a:r>
              <a:rPr lang="fa-IR" sz="2800" dirty="0">
                <a:solidFill>
                  <a:srgbClr val="0070C0"/>
                </a:solidFill>
                <a:cs typeface="B Zar" panose="00000400000000000000" pitchFamily="2" charset="-78"/>
              </a:rPr>
              <a:t>درخت نارون دوباره برگ تازه می رویاند و شاخه های بزرگ قدیمی سبز می شوند.</a:t>
            </a:r>
          </a:p>
          <a:p>
            <a:pPr marL="0" indent="0" algn="r" rtl="1">
              <a:buNone/>
            </a:pPr>
            <a:r>
              <a:rPr lang="fa-I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گل بخندد، بر سرِ گلبوته ها                            پُر کند بوی خوش گل، باغ را</a:t>
            </a:r>
          </a:p>
          <a:p>
            <a:pPr marL="0" indent="0" algn="r" rtl="1">
              <a:buNone/>
            </a:pPr>
            <a:r>
              <a:rPr lang="fa-IR" sz="2800" dirty="0">
                <a:solidFill>
                  <a:srgbClr val="0070C0"/>
                </a:solidFill>
                <a:cs typeface="B Zar" panose="00000400000000000000" pitchFamily="2" charset="-78"/>
              </a:rPr>
              <a:t>بر سر بوته های گل، غنچه ای شکوفا می شود و بوی خوش این گل، باغ را پر می کند.</a:t>
            </a:r>
          </a:p>
          <a:p>
            <a:pPr marL="0" indent="0" algn="r" rtl="1">
              <a:buNone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باز می آید پرستو، نغمه خوان                             باز می سازد در اینجا آشیان</a:t>
            </a:r>
          </a:p>
          <a:p>
            <a:pPr marL="0" indent="0" algn="r" rtl="1">
              <a:buNone/>
            </a:pPr>
            <a:r>
              <a:rPr lang="fa-IR" sz="2800" dirty="0">
                <a:solidFill>
                  <a:srgbClr val="0070C0"/>
                </a:solidFill>
                <a:cs typeface="B Zar" panose="00000400000000000000" pitchFamily="2" charset="-78"/>
              </a:rPr>
              <a:t>دوباره پرستو آوازخوان و شاد می آید و در این باغ لانه می سازد.</a:t>
            </a:r>
            <a:endParaRPr lang="en-US" sz="2800" dirty="0">
              <a:solidFill>
                <a:srgbClr val="0070C0"/>
              </a:solidFill>
              <a:cs typeface="B Zar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043" y="2408497"/>
            <a:ext cx="1584754" cy="44495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657" y="3207469"/>
            <a:ext cx="1115440" cy="3650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043" y="-244762"/>
            <a:ext cx="2316931" cy="265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593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869" y="124691"/>
            <a:ext cx="8596668" cy="1320800"/>
          </a:xfrm>
        </p:spPr>
        <p:txBody>
          <a:bodyPr>
            <a:normAutofit/>
          </a:bodyPr>
          <a:lstStyle/>
          <a:p>
            <a:pPr algn="ctr" rtl="1"/>
            <a:r>
              <a:rPr lang="fa-IR" sz="4800" b="1" dirty="0">
                <a:ln w="38100"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  <a:cs typeface="B Zar" panose="00000400000000000000" pitchFamily="2" charset="-78"/>
              </a:rPr>
              <a:t>درس اول </a:t>
            </a:r>
            <a:endParaRPr lang="en-US" sz="4800" b="1" dirty="0">
              <a:ln w="38100"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5375" y="968339"/>
            <a:ext cx="9312812" cy="4611077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endParaRPr lang="fa-IR" sz="1600" dirty="0"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600" b="1" dirty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ea typeface="+mj-ea"/>
                <a:cs typeface="B Zar" panose="00000400000000000000" pitchFamily="2" charset="-78"/>
              </a:rPr>
              <a:t>تاریخ ادبیات</a:t>
            </a:r>
            <a:endParaRPr lang="fa-IR" sz="2800" b="1" dirty="0">
              <a:ln>
                <a:solidFill>
                  <a:srgbClr val="00B050"/>
                </a:solidFill>
              </a:ln>
              <a:solidFill>
                <a:schemeClr val="accent3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200" b="1" dirty="0">
                <a:ln>
                  <a:solidFill>
                    <a:srgbClr val="FFC000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شعر «ای همه هستی ز تو پیدا شده» از کتاب « مخزن الاسرار»</a:t>
            </a:r>
          </a:p>
          <a:p>
            <a:pPr marL="0" indent="0" algn="r" rtl="1">
              <a:buNone/>
            </a:pPr>
            <a:r>
              <a:rPr lang="fa-IR" sz="3200" b="1" dirty="0">
                <a:ln>
                  <a:solidFill>
                    <a:srgbClr val="FFC000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نظامی انتخاب شده است.کتاب «آفریده های ساکت خدا»</a:t>
            </a:r>
          </a:p>
          <a:p>
            <a:pPr marL="0" indent="0" algn="r" rtl="1">
              <a:buNone/>
            </a:pPr>
            <a:r>
              <a:rPr lang="fa-IR" sz="3200" b="1" dirty="0">
                <a:ln>
                  <a:solidFill>
                    <a:srgbClr val="FFC000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اثر «نانسی سویتلند» و ترجمه ی «حسین سیّدی» است.</a:t>
            </a:r>
          </a:p>
          <a:p>
            <a:pPr marL="0" indent="0" algn="r" rtl="1">
              <a:buNone/>
            </a:pPr>
            <a:r>
              <a:rPr lang="fa-IR" sz="3200" b="1" dirty="0">
                <a:ln>
                  <a:solidFill>
                    <a:srgbClr val="FFC000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متن درس «تماشاخانه» </a:t>
            </a:r>
            <a:r>
              <a:rPr lang="fa-IR" sz="3200" b="1" dirty="0" smtClean="0">
                <a:ln>
                  <a:solidFill>
                    <a:srgbClr val="FFC000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ازکتاب </a:t>
            </a:r>
            <a:r>
              <a:rPr lang="fa-IR" sz="3200" b="1" dirty="0">
                <a:ln>
                  <a:solidFill>
                    <a:srgbClr val="FFC000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«آفریده های ساکت خدا» است.</a:t>
            </a:r>
          </a:p>
          <a:p>
            <a:pPr marL="0" indent="0" algn="r" rtl="1">
              <a:buNone/>
            </a:pPr>
            <a:r>
              <a:rPr lang="fa-IR" sz="3200" b="1" dirty="0">
                <a:ln>
                  <a:solidFill>
                    <a:srgbClr val="FFC000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شعر «رقصِ باد، خنده ی گل» سروده ی</a:t>
            </a:r>
          </a:p>
          <a:p>
            <a:pPr marL="0" indent="0" algn="r" rtl="1">
              <a:buNone/>
            </a:pPr>
            <a:r>
              <a:rPr lang="fa-IR" sz="3200" b="1" dirty="0">
                <a:ln>
                  <a:solidFill>
                    <a:srgbClr val="FFC000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پروین دولت آبادی است</a:t>
            </a:r>
            <a:endParaRPr lang="en-US" sz="3200" b="1" dirty="0">
              <a:ln>
                <a:solidFill>
                  <a:srgbClr val="FFC000"/>
                </a:solidFill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031" y="3143249"/>
            <a:ext cx="2971800" cy="371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11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82000" b="-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052984" y="190866"/>
          <a:ext cx="2810718" cy="6606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359">
                  <a:extLst>
                    <a:ext uri="{9D8B030D-6E8A-4147-A177-3AD203B41FA5}">
                      <a16:colId xmlns:a16="http://schemas.microsoft.com/office/drawing/2014/main" val="248793550"/>
                    </a:ext>
                  </a:extLst>
                </a:gridCol>
                <a:gridCol w="1405359">
                  <a:extLst>
                    <a:ext uri="{9D8B030D-6E8A-4147-A177-3AD203B41FA5}">
                      <a16:colId xmlns:a16="http://schemas.microsoft.com/office/drawing/2014/main" val="351470921"/>
                    </a:ext>
                  </a:extLst>
                </a:gridCol>
              </a:tblGrid>
              <a:tr h="481026">
                <a:tc gridSpan="2"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5FCBEF"/>
                        </a:buClr>
                        <a:buSzPct val="80000"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fa-I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واژگان ستاره دار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137774"/>
                  </a:ext>
                </a:extLst>
              </a:tr>
              <a:tr h="481026"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solidFill>
                            <a:srgbClr val="0070C0"/>
                          </a:solidFill>
                          <a:cs typeface="B Zar" panose="00000400000000000000" pitchFamily="2" charset="-78"/>
                        </a:rPr>
                        <a:t>معنای واژه</a:t>
                      </a:r>
                      <a:endParaRPr lang="en-US" sz="2400" b="1" dirty="0">
                        <a:solidFill>
                          <a:srgbClr val="0070C0"/>
                        </a:solidFill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kumimoji="0" lang="fa-I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واژه</a:t>
                      </a:r>
                      <a:r>
                        <a:rPr kumimoji="0" lang="fa-I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 </a:t>
                      </a:r>
                      <a:endParaRPr lang="en-US" sz="13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36406"/>
                  </a:ext>
                </a:extLst>
              </a:tr>
              <a:tr h="1157206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درخت ، ریشه، بوته 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بُن</a:t>
                      </a:r>
                      <a:r>
                        <a:rPr lang="fa-IR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 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153993"/>
                  </a:ext>
                </a:extLst>
              </a:tr>
              <a:tr h="1869333">
                <a:tc>
                  <a:txBody>
                    <a:bodyPr/>
                    <a:lstStyle/>
                    <a:p>
                      <a:pPr algn="r" rtl="1"/>
                      <a:r>
                        <a:rPr kumimoji="0" lang="fa-I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آبگیر ، برکه ، جایی که آب در آن جمع شود و بماند</a:t>
                      </a:r>
                      <a:endParaRPr lang="en-US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kumimoji="0" lang="fa-I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تالاب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52406"/>
                  </a:ext>
                </a:extLst>
              </a:tr>
              <a:tr h="865846">
                <a:tc>
                  <a:txBody>
                    <a:bodyPr/>
                    <a:lstStyle/>
                    <a:p>
                      <a:pPr algn="r" rtl="1"/>
                      <a:r>
                        <a:rPr kumimoji="0" lang="fa-I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قدیم ، دیرینه ، گذشته </a:t>
                      </a:r>
                      <a:endParaRPr lang="en-US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kumimoji="0" lang="fa-I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کهن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877281"/>
                  </a:ext>
                </a:extLst>
              </a:tr>
              <a:tr h="481026">
                <a:tc>
                  <a:txBody>
                    <a:bodyPr/>
                    <a:lstStyle/>
                    <a:p>
                      <a:pPr algn="r" rtl="1"/>
                      <a:r>
                        <a:rPr kumimoji="0" lang="fa-I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همدم ، یار </a:t>
                      </a:r>
                      <a:endParaRPr lang="en-US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kumimoji="0" lang="fa-I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مونس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015777"/>
                  </a:ext>
                </a:extLst>
              </a:tr>
              <a:tr h="1157206"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می نویسد ، نقاشی می کند </a:t>
                      </a:r>
                      <a:endParaRPr lang="en-US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5FCBEF"/>
                        </a:buClr>
                        <a:buSzPct val="80000"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fa-I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می نگارد 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B Zar" panose="00000400000000000000" pitchFamily="2" charset="-78"/>
                      </a:endParaRPr>
                    </a:p>
                    <a:p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94595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965302" y="174171"/>
          <a:ext cx="3090706" cy="6623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5353">
                  <a:extLst>
                    <a:ext uri="{9D8B030D-6E8A-4147-A177-3AD203B41FA5}">
                      <a16:colId xmlns:a16="http://schemas.microsoft.com/office/drawing/2014/main" val="248793550"/>
                    </a:ext>
                  </a:extLst>
                </a:gridCol>
                <a:gridCol w="1545353">
                  <a:extLst>
                    <a:ext uri="{9D8B030D-6E8A-4147-A177-3AD203B41FA5}">
                      <a16:colId xmlns:a16="http://schemas.microsoft.com/office/drawing/2014/main" val="351470921"/>
                    </a:ext>
                  </a:extLst>
                </a:gridCol>
              </a:tblGrid>
              <a:tr h="1047898">
                <a:tc gridSpan="2"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5FCBEF"/>
                        </a:buClr>
                        <a:buSzPct val="80000"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fa-I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واژگان شعر ستایش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137774"/>
                  </a:ext>
                </a:extLst>
              </a:tr>
              <a:tr h="574736"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solidFill>
                            <a:srgbClr val="0070C0"/>
                          </a:solidFill>
                          <a:cs typeface="B Zar" panose="00000400000000000000" pitchFamily="2" charset="-78"/>
                        </a:rPr>
                        <a:t>معنای واژه</a:t>
                      </a:r>
                      <a:endParaRPr lang="en-US" sz="2400" b="1" dirty="0">
                        <a:solidFill>
                          <a:srgbClr val="0070C0"/>
                        </a:solidFill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kumimoji="0" lang="fa-I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واژه</a:t>
                      </a:r>
                      <a:r>
                        <a:rPr kumimoji="0" lang="fa-I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 </a:t>
                      </a:r>
                      <a:endParaRPr lang="en-US" sz="13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36406"/>
                  </a:ext>
                </a:extLst>
              </a:tr>
              <a:tr h="1047898"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وجود ،  دارایی</a:t>
                      </a:r>
                      <a:r>
                        <a:rPr lang="fa-IR" sz="2400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 </a:t>
                      </a:r>
                      <a:endParaRPr lang="en-US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هستی 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153993"/>
                  </a:ext>
                </a:extLst>
              </a:tr>
              <a:tr h="1047898"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ترس</a:t>
                      </a:r>
                      <a:endParaRPr lang="en-US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بیم 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52406"/>
                  </a:ext>
                </a:extLst>
              </a:tr>
              <a:tr h="1901784"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گناه من را نادیده بگیر،</a:t>
                      </a:r>
                      <a:r>
                        <a:rPr lang="fa-IR" sz="2400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 عفو کن</a:t>
                      </a:r>
                      <a:endParaRPr lang="en-US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ببخشا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877281"/>
                  </a:ext>
                </a:extLst>
              </a:tr>
              <a:tr h="1003084"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عطا کن </a:t>
                      </a:r>
                      <a:endParaRPr lang="en-US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ببخش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015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377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tile tx="6985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982" y="1645921"/>
            <a:ext cx="9237375" cy="4408505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dirty="0">
                <a:cs typeface="B Zar" panose="00000400000000000000" pitchFamily="2" charset="-78"/>
              </a:rPr>
              <a:t> </a:t>
            </a:r>
            <a:endParaRPr lang="en-US" sz="2400" dirty="0">
              <a:cs typeface="B Zar" panose="00000400000000000000" pitchFamily="2" charset="-7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125898" y="0"/>
          <a:ext cx="9890444" cy="6857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5222">
                  <a:extLst>
                    <a:ext uri="{9D8B030D-6E8A-4147-A177-3AD203B41FA5}">
                      <a16:colId xmlns:a16="http://schemas.microsoft.com/office/drawing/2014/main" val="248793550"/>
                    </a:ext>
                  </a:extLst>
                </a:gridCol>
                <a:gridCol w="4945222">
                  <a:extLst>
                    <a:ext uri="{9D8B030D-6E8A-4147-A177-3AD203B41FA5}">
                      <a16:colId xmlns:a16="http://schemas.microsoft.com/office/drawing/2014/main" val="351470921"/>
                    </a:ext>
                  </a:extLst>
                </a:gridCol>
              </a:tblGrid>
              <a:tr h="476609">
                <a:tc gridSpan="2"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5FCBEF"/>
                        </a:buClr>
                        <a:buSzPct val="80000"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fa-IR" sz="2400" b="1" i="0" u="none" strike="noStrike" kern="1200" cap="none" spc="0" normalizeH="0" baseline="0" noProof="0" dirty="0" smtClean="0">
                          <a:ln w="6350"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واژگان متن تماشاخانه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137774"/>
                  </a:ext>
                </a:extLst>
              </a:tr>
              <a:tr h="476609"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solidFill>
                            <a:srgbClr val="0070C0"/>
                          </a:solidFill>
                          <a:cs typeface="B Zar" panose="00000400000000000000" pitchFamily="2" charset="-78"/>
                        </a:rPr>
                        <a:t>معنای واژه</a:t>
                      </a:r>
                      <a:endParaRPr lang="en-US" sz="2400" b="1" dirty="0">
                        <a:solidFill>
                          <a:srgbClr val="0070C0"/>
                        </a:solidFill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kumimoji="0" lang="fa-I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واژه</a:t>
                      </a:r>
                      <a:r>
                        <a:rPr kumimoji="0" lang="fa-I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 </a:t>
                      </a:r>
                      <a:endParaRPr lang="en-US" sz="13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36406"/>
                  </a:ext>
                </a:extLst>
              </a:tr>
              <a:tr h="476609"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پر ، لبریز ، مملو </a:t>
                      </a:r>
                      <a:endParaRPr lang="en-US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سرشار 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153993"/>
                  </a:ext>
                </a:extLst>
              </a:tr>
              <a:tr h="662077"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آنچه مشاهده یا</a:t>
                      </a:r>
                      <a:r>
                        <a:rPr lang="fa-IR" sz="2400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 به وسیله ی حواس درک می شود</a:t>
                      </a:r>
                      <a:endParaRPr lang="en-US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پدیده 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52406"/>
                  </a:ext>
                </a:extLst>
              </a:tr>
              <a:tr h="476609"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نیکو ، نرم و نازک ، جالب </a:t>
                      </a:r>
                      <a:endParaRPr lang="en-US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 لطیف 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877281"/>
                  </a:ext>
                </a:extLst>
              </a:tr>
              <a:tr h="476609"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صبر، مکث، توقف </a:t>
                      </a:r>
                      <a:endParaRPr lang="en-US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درنگ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015777"/>
                  </a:ext>
                </a:extLst>
              </a:tr>
              <a:tr h="476609"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جهان ، گیتی ، دنیا </a:t>
                      </a:r>
                      <a:endParaRPr lang="en-US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عالم 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449034"/>
                  </a:ext>
                </a:extLst>
              </a:tr>
              <a:tr h="476609"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آسمان ، سپهر ، گردو</a:t>
                      </a:r>
                      <a:r>
                        <a:rPr lang="fa-IR" sz="2400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ن ، روزگار</a:t>
                      </a:r>
                      <a:endParaRPr lang="en-US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 فلک</a:t>
                      </a:r>
                      <a:r>
                        <a:rPr lang="fa-IR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 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243563"/>
                  </a:ext>
                </a:extLst>
              </a:tr>
              <a:tr h="476609"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اندیشیدن ، فکر کردن </a:t>
                      </a:r>
                      <a:endParaRPr lang="en-US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تامّل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01358"/>
                  </a:ext>
                </a:extLst>
              </a:tr>
              <a:tr h="476609"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کار، عمل </a:t>
                      </a:r>
                      <a:endParaRPr lang="en-US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کردار 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395709"/>
                  </a:ext>
                </a:extLst>
              </a:tr>
              <a:tr h="476609"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نقش و نگار شده ، نوشته شده </a:t>
                      </a:r>
                      <a:endParaRPr lang="en-US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نگاشته 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829145"/>
                  </a:ext>
                </a:extLst>
              </a:tr>
              <a:tr h="476609"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سنگستان</a:t>
                      </a:r>
                      <a:r>
                        <a:rPr lang="fa-IR" sz="2400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 ، زمین پر از سنگ </a:t>
                      </a:r>
                      <a:endParaRPr lang="en-US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سنگلاخ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236610"/>
                  </a:ext>
                </a:extLst>
              </a:tr>
              <a:tr h="476609"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ساکت ، حرف نزن ، ساکت باش </a:t>
                      </a:r>
                      <a:endParaRPr lang="en-US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هیس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30655"/>
                  </a:ext>
                </a:extLst>
              </a:tr>
              <a:tr h="476609"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می بافند</a:t>
                      </a:r>
                      <a:endParaRPr lang="en-US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می تنند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015524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342" y="5533349"/>
            <a:ext cx="1103087" cy="1324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94" y="5533349"/>
            <a:ext cx="1082104" cy="13246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90" y="4266524"/>
            <a:ext cx="231457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343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40228" y="1757410"/>
          <a:ext cx="10900228" cy="5100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0114">
                  <a:extLst>
                    <a:ext uri="{9D8B030D-6E8A-4147-A177-3AD203B41FA5}">
                      <a16:colId xmlns:a16="http://schemas.microsoft.com/office/drawing/2014/main" val="248793550"/>
                    </a:ext>
                  </a:extLst>
                </a:gridCol>
                <a:gridCol w="5450114">
                  <a:extLst>
                    <a:ext uri="{9D8B030D-6E8A-4147-A177-3AD203B41FA5}">
                      <a16:colId xmlns:a16="http://schemas.microsoft.com/office/drawing/2014/main" val="351470921"/>
                    </a:ext>
                  </a:extLst>
                </a:gridCol>
              </a:tblGrid>
              <a:tr h="460269">
                <a:tc gridSpan="2"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5FCBEF"/>
                        </a:buClr>
                        <a:buSzPct val="80000"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fa-IR" sz="2400" b="1" i="0" u="none" strike="noStrike" kern="1200" cap="none" spc="0" normalizeH="0" baseline="0" noProof="0" dirty="0" smtClean="0">
                          <a:ln w="6350"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واژگان شعر رقص باد ، خنده ی گل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137774"/>
                  </a:ext>
                </a:extLst>
              </a:tr>
              <a:tr h="460269"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solidFill>
                            <a:srgbClr val="0070C0"/>
                          </a:solidFill>
                          <a:cs typeface="B Zar" panose="00000400000000000000" pitchFamily="2" charset="-78"/>
                        </a:rPr>
                        <a:t>معنای واژه</a:t>
                      </a:r>
                      <a:endParaRPr lang="en-US" sz="2400" b="1" dirty="0">
                        <a:solidFill>
                          <a:srgbClr val="0070C0"/>
                        </a:solidFill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kumimoji="0" lang="fa-I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واژه</a:t>
                      </a:r>
                      <a:r>
                        <a:rPr kumimoji="0" lang="fa-I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 </a:t>
                      </a:r>
                      <a:endParaRPr lang="en-US" sz="13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36406"/>
                  </a:ext>
                </a:extLst>
              </a:tr>
              <a:tr h="460269"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تنها ، یک ، یگانه </a:t>
                      </a:r>
                      <a:endParaRPr lang="en-US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تک 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153993"/>
                  </a:ext>
                </a:extLst>
              </a:tr>
              <a:tr h="497901"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درختی پر شاخ و برگ که میوه ندارد </a:t>
                      </a:r>
                      <a:endParaRPr lang="en-US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نارون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52406"/>
                  </a:ext>
                </a:extLst>
              </a:tr>
              <a:tr h="460269"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درخت بید ، ریشه ی بید</a:t>
                      </a:r>
                      <a:endParaRPr lang="en-US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بیدبُن</a:t>
                      </a:r>
                      <a:r>
                        <a:rPr lang="fa-IR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 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877281"/>
                  </a:ext>
                </a:extLst>
              </a:tr>
              <a:tr h="460269"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کوتاه </a:t>
                      </a:r>
                      <a:endParaRPr lang="en-US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کوته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015777"/>
                  </a:ext>
                </a:extLst>
              </a:tr>
              <a:tr h="460269"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درخت انگور</a:t>
                      </a:r>
                      <a:endParaRPr lang="en-US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تاک 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449034"/>
                  </a:ext>
                </a:extLst>
              </a:tr>
              <a:tr h="460269"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می آورد</a:t>
                      </a:r>
                      <a:endParaRPr lang="en-US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آرَد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243563"/>
                  </a:ext>
                </a:extLst>
              </a:tr>
              <a:tr h="460269"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شاخه ی درخت </a:t>
                      </a:r>
                      <a:endParaRPr lang="en-US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شاخسار 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01358"/>
                  </a:ext>
                </a:extLst>
              </a:tr>
              <a:tr h="460269"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آواز خوان ، سرود خوان </a:t>
                      </a:r>
                      <a:endParaRPr lang="en-US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نغمه خوان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395709"/>
                  </a:ext>
                </a:extLst>
              </a:tr>
              <a:tr h="460269"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لانه ی حیوانات ، آشیانه ، خانه </a:t>
                      </a:r>
                      <a:endParaRPr lang="en-US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آشیان 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829145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" y="4542019"/>
            <a:ext cx="694794" cy="2315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456" y="4664438"/>
            <a:ext cx="694794" cy="231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36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t="-75000" r="-6000" b="-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5082" y="159657"/>
            <a:ext cx="7870918" cy="556820"/>
          </a:xfrm>
        </p:spPr>
        <p:txBody>
          <a:bodyPr>
            <a:noAutofit/>
          </a:bodyPr>
          <a:lstStyle/>
          <a:p>
            <a:pPr algn="r" rtl="1"/>
            <a:r>
              <a:rPr lang="fa-IR" sz="2400" b="1" dirty="0">
                <a:solidFill>
                  <a:srgbClr val="FF0000"/>
                </a:solidFill>
                <a:latin typeface="B Mitra" panose="00000400000000000000" pitchFamily="2" charset="-78"/>
                <a:cs typeface="B Zar" panose="00000400000000000000" pitchFamily="2" charset="-78"/>
              </a:rPr>
              <a:t>معنی و مفهوم شعر ستایش </a:t>
            </a:r>
            <a:br>
              <a:rPr lang="fa-IR" sz="2400" b="1" dirty="0">
                <a:solidFill>
                  <a:srgbClr val="FF0000"/>
                </a:solidFill>
                <a:latin typeface="B Mitra" panose="00000400000000000000" pitchFamily="2" charset="-78"/>
                <a:cs typeface="B Zar" panose="00000400000000000000" pitchFamily="2" charset="-78"/>
              </a:rPr>
            </a:br>
            <a:endParaRPr lang="en-US" sz="2400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792" y="660400"/>
            <a:ext cx="10861207" cy="6197600"/>
          </a:xfrm>
        </p:spPr>
        <p:txBody>
          <a:bodyPr>
            <a:noAutofit/>
          </a:bodyPr>
          <a:lstStyle/>
          <a:p>
            <a:pPr marL="0" indent="0" algn="r" rtl="1">
              <a:buClr>
                <a:srgbClr val="5FCBEF"/>
              </a:buClr>
              <a:buNone/>
            </a:pPr>
            <a:r>
              <a:rPr lang="fa-I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ای همه هستی ز تو پیدا ش</a:t>
            </a:r>
            <a:r>
              <a:rPr lang="fa-IR" sz="230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ده </a:t>
            </a:r>
            <a:r>
              <a:rPr lang="en-US" sz="230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                      </a:t>
            </a:r>
            <a:r>
              <a:rPr lang="fa-IR" sz="230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خاک ضعیف از تو توانا شده</a:t>
            </a:r>
          </a:p>
          <a:p>
            <a:pPr marL="0" indent="0" algn="r" rtl="1">
              <a:buNone/>
            </a:pPr>
            <a:r>
              <a:rPr lang="fa-IR" sz="2300" dirty="0">
                <a:solidFill>
                  <a:srgbClr val="0070C0"/>
                </a:solidFill>
                <a:cs typeface="B Zar" panose="00000400000000000000" pitchFamily="2" charset="-78"/>
              </a:rPr>
              <a:t>ای خدایی که تمام هستی و جهان به خاطر وجود تو آفریده و آشکار شده است و انسان به خاطر وجود تو توانا و قدرتمند گشته است.</a:t>
            </a:r>
          </a:p>
          <a:p>
            <a:pPr marL="0" indent="0" algn="r" rtl="1">
              <a:buNone/>
            </a:pPr>
            <a:r>
              <a:rPr lang="fa-I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از پیِ توست این همه امّید و بیم 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                    </a:t>
            </a:r>
            <a:r>
              <a:rPr lang="fa-I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هم تو ببخشای و ببخش ای کریم</a:t>
            </a:r>
          </a:p>
          <a:p>
            <a:pPr marL="0" indent="0" algn="r" rtl="1">
              <a:buNone/>
            </a:pPr>
            <a:r>
              <a:rPr lang="fa-IR" sz="2300" dirty="0">
                <a:solidFill>
                  <a:srgbClr val="0070C0"/>
                </a:solidFill>
                <a:cs typeface="B Zar" panose="00000400000000000000" pitchFamily="2" charset="-78"/>
              </a:rPr>
              <a:t>این همه امید و آرزو و این همه ترس و بیم به خاطر توست. ای خدای بخشنده، هم گناهان ما را ببخشا هم چیزهای خوب </a:t>
            </a:r>
            <a:r>
              <a:rPr lang="fa-IR" sz="2300" dirty="0" smtClean="0">
                <a:solidFill>
                  <a:srgbClr val="0070C0"/>
                </a:solidFill>
                <a:cs typeface="B Zar" panose="00000400000000000000" pitchFamily="2" charset="-78"/>
              </a:rPr>
              <a:t>را    </a:t>
            </a:r>
            <a:r>
              <a:rPr lang="fa-IR" sz="2300" dirty="0">
                <a:solidFill>
                  <a:srgbClr val="0070C0"/>
                </a:solidFill>
                <a:cs typeface="B Zar" panose="00000400000000000000" pitchFamily="2" charset="-78"/>
              </a:rPr>
              <a:t>به ما عطا کن. (ببخش.)</a:t>
            </a:r>
          </a:p>
          <a:p>
            <a:pPr marL="0" indent="0" algn="r" rtl="1">
              <a:buNone/>
            </a:pPr>
            <a:r>
              <a:rPr lang="fa-I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چاره ی ما ساز که بی یاوریم 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                       </a:t>
            </a:r>
            <a:r>
              <a:rPr lang="fa-I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گر تو برانی، به که روی آوریم؟</a:t>
            </a:r>
          </a:p>
          <a:p>
            <a:pPr marL="0" indent="0" algn="r" rtl="1">
              <a:buNone/>
            </a:pPr>
            <a:r>
              <a:rPr lang="fa-IR" sz="2300" dirty="0">
                <a:solidFill>
                  <a:srgbClr val="0070C0"/>
                </a:solidFill>
                <a:cs typeface="B Zar" panose="00000400000000000000" pitchFamily="2" charset="-78"/>
              </a:rPr>
              <a:t>خدایا چاره ساز و مشکل گشای کار ما باش که ما به جز تو یاوری نداریم. اگر تو به ما توجّه نکنی پس ما با چه کسی رازهایمان و دردهایمان را بگوییم؟ (به چه کسی پناه بیاوریم؟)</a:t>
            </a:r>
          </a:p>
          <a:p>
            <a:pPr marL="0" indent="0" algn="r" rtl="1">
              <a:buNone/>
            </a:pPr>
            <a:r>
              <a:rPr lang="fa-I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جز درِ تو، قبله نخواهیم ساخت 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                    </a:t>
            </a:r>
            <a:r>
              <a:rPr lang="fa-I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گر ننوازی تو، که خواهد نواخت؟</a:t>
            </a:r>
          </a:p>
          <a:p>
            <a:pPr marL="0" indent="0" algn="r" rtl="1">
              <a:buNone/>
            </a:pPr>
            <a:r>
              <a:rPr lang="fa-IR" sz="2300" dirty="0">
                <a:solidFill>
                  <a:srgbClr val="0070C0"/>
                </a:solidFill>
                <a:cs typeface="B Zar" panose="00000400000000000000" pitchFamily="2" charset="-78"/>
              </a:rPr>
              <a:t>به جز تو کسی را ستایش نمیکنیم و حاجتمان را فقط از تو میخواهیم. اگر تو ما را مورد لطف قرار ندهی هیچکس نمیتواند به </a:t>
            </a:r>
            <a:r>
              <a:rPr lang="fa-IR" sz="2300" dirty="0" smtClean="0">
                <a:solidFill>
                  <a:srgbClr val="0070C0"/>
                </a:solidFill>
                <a:cs typeface="B Zar" panose="00000400000000000000" pitchFamily="2" charset="-78"/>
              </a:rPr>
              <a:t>  ما </a:t>
            </a:r>
            <a:r>
              <a:rPr lang="fa-IR" sz="2300" dirty="0">
                <a:solidFill>
                  <a:srgbClr val="0070C0"/>
                </a:solidFill>
                <a:cs typeface="B Zar" panose="00000400000000000000" pitchFamily="2" charset="-78"/>
              </a:rPr>
              <a:t>مهربانی و لطف کند.</a:t>
            </a:r>
          </a:p>
          <a:p>
            <a:pPr marL="0" indent="0" algn="r" rtl="1">
              <a:buNone/>
            </a:pPr>
            <a:r>
              <a:rPr lang="fa-I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یار شو، ای مونسِ غمخوارگان 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                       </a:t>
            </a:r>
            <a:r>
              <a:rPr lang="fa-I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چاره کن ای چاره ی بیچارگان</a:t>
            </a:r>
          </a:p>
          <a:p>
            <a:pPr marL="0" indent="0" algn="r" rtl="1">
              <a:buNone/>
            </a:pPr>
            <a:r>
              <a:rPr lang="fa-IR" sz="2300" dirty="0">
                <a:solidFill>
                  <a:srgbClr val="0070C0"/>
                </a:solidFill>
                <a:cs typeface="B Zar" panose="00000400000000000000" pitchFamily="2" charset="-78"/>
              </a:rPr>
              <a:t>ای همدم و یار همه ی غمخوارها و مشکلدارها، یار و همدم ما باش و ای چاره ساز دردهای بیچارگان، مشکلات ما را رفع کن.</a:t>
            </a:r>
            <a:endParaRPr lang="en-US" sz="2300" dirty="0">
              <a:solidFill>
                <a:srgbClr val="0070C0"/>
              </a:solidFill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999" y="159657"/>
            <a:ext cx="1189469" cy="50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56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220" y="413657"/>
            <a:ext cx="8596668" cy="132080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b="1" dirty="0">
                <a:solidFill>
                  <a:srgbClr val="FF0000"/>
                </a:solidFill>
                <a:latin typeface="B Mitra" panose="00000400000000000000" pitchFamily="2" charset="-78"/>
                <a:cs typeface="B Zar" panose="00000400000000000000" pitchFamily="2" charset="-78"/>
              </a:rPr>
              <a:t>تماشاخانه</a:t>
            </a:r>
            <a:br>
              <a:rPr lang="fa-IR" b="1" dirty="0">
                <a:solidFill>
                  <a:srgbClr val="FF0000"/>
                </a:solidFill>
                <a:latin typeface="B Mitra" panose="00000400000000000000" pitchFamily="2" charset="-78"/>
                <a:cs typeface="B Zar" panose="00000400000000000000" pitchFamily="2" charset="-78"/>
              </a:rPr>
            </a:br>
            <a:r>
              <a:rPr lang="fa-IR" dirty="0">
                <a:cs typeface="B Zar" panose="00000400000000000000" pitchFamily="2" charset="-78"/>
              </a:rPr>
              <a:t/>
            </a:r>
            <a:br>
              <a:rPr lang="fa-IR" dirty="0">
                <a:cs typeface="B Zar" panose="00000400000000000000" pitchFamily="2" charset="-78"/>
              </a:rPr>
            </a:b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4687" y="1074057"/>
            <a:ext cx="9782627" cy="558800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مثلاً کوههای سر به فلک کشیده را با درّه های عمیق، گل را با خار، زنبور عسل را با خرمگس، بهار را با زمستان مقایسه کنیم.</a:t>
            </a:r>
          </a:p>
          <a:p>
            <a:pPr marL="0" indent="0" algn="r" rtl="1">
              <a:buNone/>
            </a:pPr>
            <a:r>
              <a:rPr lang="fa-IR" sz="2800" dirty="0">
                <a:solidFill>
                  <a:srgbClr val="0070C0"/>
                </a:solidFill>
                <a:cs typeface="B Zar" panose="00000400000000000000" pitchFamily="2" charset="-78"/>
              </a:rPr>
              <a:t>مثلاً کوههای بسیار بلند را با درّه های عمیق، گل را با خار، زنبور عسل را با خرمگس و بهار را با زمستان مقایسه کنیم.</a:t>
            </a:r>
          </a:p>
          <a:p>
            <a:pPr marL="0" indent="0" algn="r" rtl="1">
              <a:buNone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عالَم تماشاخانه ی شگفتی های آفرینش است.</a:t>
            </a:r>
          </a:p>
          <a:p>
            <a:pPr marL="0" indent="0" algn="r" rtl="1">
              <a:buNone/>
            </a:pPr>
            <a:r>
              <a:rPr lang="fa-IR" sz="2800" dirty="0">
                <a:solidFill>
                  <a:srgbClr val="0070C0"/>
                </a:solidFill>
                <a:cs typeface="B Zar" panose="00000400000000000000" pitchFamily="2" charset="-78"/>
              </a:rPr>
              <a:t>دنیا محلّ تماشا کردن شگفتی ها و عجایب آفرینش است.</a:t>
            </a:r>
          </a:p>
          <a:p>
            <a:pPr marL="0" indent="0" algn="r" rtl="1">
              <a:buNone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این جهان، دفتری است که خدای مهربان، به پاکی و زیبایی در آن نگاشته و مینگارد.</a:t>
            </a:r>
          </a:p>
          <a:p>
            <a:pPr marL="0" indent="0" algn="r" rtl="1">
              <a:buNone/>
            </a:pPr>
            <a:r>
              <a:rPr lang="fa-IR" sz="2800" dirty="0">
                <a:solidFill>
                  <a:srgbClr val="0070C0"/>
                </a:solidFill>
                <a:cs typeface="B Zar" panose="00000400000000000000" pitchFamily="2" charset="-78"/>
              </a:rPr>
              <a:t>این دنیا، مانند دفتری است که خدای مهربان به پاکی و زیبایی تمام در </a:t>
            </a:r>
            <a:r>
              <a:rPr lang="fa-IR" sz="2800" dirty="0" smtClean="0">
                <a:solidFill>
                  <a:srgbClr val="0070C0"/>
                </a:solidFill>
                <a:cs typeface="B Zar" panose="00000400000000000000" pitchFamily="2" charset="-78"/>
              </a:rPr>
              <a:t>آن                       </a:t>
            </a:r>
            <a:r>
              <a:rPr lang="fa-IR" sz="2800" dirty="0">
                <a:solidFill>
                  <a:srgbClr val="0070C0"/>
                </a:solidFill>
                <a:cs typeface="B Zar" panose="00000400000000000000" pitchFamily="2" charset="-78"/>
              </a:rPr>
              <a:t>نقاّشی کرده است و نقّاشی میکند.</a:t>
            </a:r>
            <a:endParaRPr lang="en-US" sz="2800" dirty="0">
              <a:solidFill>
                <a:srgbClr val="0070C0"/>
              </a:solidFill>
              <a:cs typeface="B Zar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87" y="3957176"/>
            <a:ext cx="1272520" cy="28996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87" y="3100656"/>
            <a:ext cx="1052805" cy="85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535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2000" t="-81000" r="-11000" b="-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443" y="138546"/>
            <a:ext cx="8596668" cy="928255"/>
          </a:xfrm>
        </p:spPr>
        <p:txBody>
          <a:bodyPr/>
          <a:lstStyle/>
          <a:p>
            <a:pPr algn="r" rtl="1"/>
            <a:r>
              <a:rPr lang="fa-IR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cs typeface="B Zar" panose="00000400000000000000" pitchFamily="2" charset="-78"/>
              </a:rPr>
              <a:t>واژه آموزی </a:t>
            </a:r>
            <a:endParaRPr lang="en-US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59" y="711202"/>
            <a:ext cx="8922327" cy="5652655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به واژه های زیر و رابطه ی آنها با یکدیگر ، توجه کنید . </a:t>
            </a:r>
          </a:p>
          <a:p>
            <a:pPr marL="0" indent="0" algn="r" rtl="1">
              <a:buNone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زشت                         زیبا                                                                       گل                           خار                          خوب                         بد                                                                           بالا                        پایین </a:t>
            </a:r>
          </a:p>
          <a:p>
            <a:pPr marL="0" indent="0" algn="r" rtl="1">
              <a:buNone/>
            </a:pPr>
            <a:endParaRPr lang="fa-I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با دقت به حرف های </a:t>
            </a:r>
            <a:r>
              <a:rPr lang="fa-IR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خوب</a:t>
            </a: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و  </a:t>
            </a:r>
            <a:r>
              <a:rPr lang="fa-IR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بد</a:t>
            </a: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دوستم ، گوش می کردم .</a:t>
            </a:r>
          </a:p>
          <a:p>
            <a:pPr marL="0" indent="0" algn="r" rtl="1">
              <a:buNone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ما می توانیم </a:t>
            </a:r>
            <a:r>
              <a:rPr lang="fa-IR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گل</a:t>
            </a: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را با </a:t>
            </a:r>
            <a:r>
              <a:rPr lang="fa-IR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خار</a:t>
            </a: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مقایسه کنیم .</a:t>
            </a:r>
          </a:p>
          <a:p>
            <a:pPr marL="0" indent="0" algn="r" rtl="1">
              <a:buNone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خرگوش </a:t>
            </a:r>
            <a:r>
              <a:rPr lang="fa-IR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بالا</a:t>
            </a: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و </a:t>
            </a:r>
            <a:r>
              <a:rPr lang="fa-IR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پایین</a:t>
            </a: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می پرید. </a:t>
            </a:r>
          </a:p>
          <a:p>
            <a:pPr marL="0" indent="0" algn="r" rtl="1">
              <a:buNone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از معنی واژه ها می فهمیم که این کلمات ، مفهوم مخالف هم یا ضد هم را بیان می کنند . این گونه واژه </a:t>
            </a:r>
            <a:r>
              <a:rPr lang="fa-I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ها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</a:t>
            </a: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را کلمات </a:t>
            </a:r>
            <a:r>
              <a:rPr lang="fa-I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« </a:t>
            </a:r>
            <a:r>
              <a:rPr lang="fa-I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مخالف</a:t>
            </a: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یا </a:t>
            </a:r>
            <a:r>
              <a:rPr lang="fa-I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متضاد</a:t>
            </a: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» می نامیم . </a:t>
            </a:r>
          </a:p>
          <a:p>
            <a:pPr marL="0" indent="0" algn="r" rtl="1">
              <a:buNone/>
            </a:pPr>
            <a:r>
              <a:rPr lang="fa-IR" sz="2000" dirty="0">
                <a:cs typeface="B Zar" panose="00000400000000000000" pitchFamily="2" charset="-78"/>
              </a:rPr>
              <a:t>زشت        زیبا                   گل           خار                           بالا                    پایین </a:t>
            </a:r>
          </a:p>
          <a:p>
            <a:pPr marL="0" indent="0" algn="r" rtl="1">
              <a:buNone/>
            </a:pPr>
            <a:r>
              <a:rPr lang="fa-IR" sz="2000" dirty="0">
                <a:cs typeface="B Zar" panose="00000400000000000000" pitchFamily="2" charset="-78"/>
              </a:rPr>
              <a:t>حالا با توجه به آموخته های بالا ، نمونه های زیر را کامل کنید :</a:t>
            </a:r>
          </a:p>
          <a:p>
            <a:pPr marL="0" indent="0" algn="r" rtl="1">
              <a:buNone/>
            </a:pPr>
            <a:r>
              <a:rPr lang="fa-IR" sz="2000" dirty="0">
                <a:cs typeface="B Zar" panose="00000400000000000000" pitchFamily="2" charset="-78"/>
              </a:rPr>
              <a:t>کوتاه          ............                    روشن            ...................            سرما             ...........................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312727" y="1334655"/>
            <a:ext cx="983673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312727" y="1639455"/>
            <a:ext cx="983673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92582" y="1681019"/>
            <a:ext cx="983673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92582" y="1334655"/>
            <a:ext cx="983673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629" y="1066801"/>
            <a:ext cx="7808685" cy="1102538"/>
          </a:xfrm>
          <a:prstGeom prst="rect">
            <a:avLst/>
          </a:prstGeom>
        </p:spPr>
      </p:pic>
      <p:sp>
        <p:nvSpPr>
          <p:cNvPr id="13" name="Not Equal 12"/>
          <p:cNvSpPr/>
          <p:nvPr/>
        </p:nvSpPr>
        <p:spPr>
          <a:xfrm>
            <a:off x="9154390" y="4535165"/>
            <a:ext cx="284019" cy="235527"/>
          </a:xfrm>
          <a:prstGeom prst="mathNotEqual">
            <a:avLst/>
          </a:prstGeom>
          <a:solidFill>
            <a:srgbClr val="FFC000"/>
          </a:solidFill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Not Equal 13"/>
          <p:cNvSpPr/>
          <p:nvPr/>
        </p:nvSpPr>
        <p:spPr>
          <a:xfrm>
            <a:off x="4440322" y="4535165"/>
            <a:ext cx="284019" cy="235527"/>
          </a:xfrm>
          <a:prstGeom prst="mathNotEqual">
            <a:avLst/>
          </a:prstGeom>
          <a:solidFill>
            <a:srgbClr val="FFC000"/>
          </a:solidFill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6" name="Not Equal 15"/>
          <p:cNvSpPr/>
          <p:nvPr/>
        </p:nvSpPr>
        <p:spPr>
          <a:xfrm>
            <a:off x="7202804" y="4508529"/>
            <a:ext cx="284019" cy="235527"/>
          </a:xfrm>
          <a:prstGeom prst="mathNotEqual">
            <a:avLst/>
          </a:prstGeom>
          <a:solidFill>
            <a:srgbClr val="FFC000"/>
          </a:solidFill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8" name="Not Equal 17"/>
          <p:cNvSpPr/>
          <p:nvPr/>
        </p:nvSpPr>
        <p:spPr>
          <a:xfrm>
            <a:off x="3917770" y="5417326"/>
            <a:ext cx="284019" cy="235527"/>
          </a:xfrm>
          <a:prstGeom prst="mathNotEqual">
            <a:avLst/>
          </a:prstGeom>
          <a:solidFill>
            <a:srgbClr val="FFC000"/>
          </a:solidFill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9" name="Not Equal 18"/>
          <p:cNvSpPr/>
          <p:nvPr/>
        </p:nvSpPr>
        <p:spPr>
          <a:xfrm>
            <a:off x="6447180" y="5417326"/>
            <a:ext cx="284019" cy="235527"/>
          </a:xfrm>
          <a:prstGeom prst="mathNotEqual">
            <a:avLst/>
          </a:prstGeom>
          <a:solidFill>
            <a:srgbClr val="FFC000"/>
          </a:solidFill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" name="Not Equal 19"/>
          <p:cNvSpPr/>
          <p:nvPr/>
        </p:nvSpPr>
        <p:spPr>
          <a:xfrm>
            <a:off x="9012380" y="5395732"/>
            <a:ext cx="284019" cy="235527"/>
          </a:xfrm>
          <a:prstGeom prst="mathNotEqual">
            <a:avLst/>
          </a:prstGeom>
          <a:solidFill>
            <a:srgbClr val="FFC000"/>
          </a:solidFill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6983" y="4364882"/>
            <a:ext cx="7899976" cy="5228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4185" y="5254392"/>
            <a:ext cx="7901101" cy="5182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843" y="2151872"/>
            <a:ext cx="826997" cy="13783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983" y="2437193"/>
            <a:ext cx="1114750" cy="102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40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135" y="435428"/>
            <a:ext cx="8596668" cy="1320800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cs typeface="B Zar" panose="00000400000000000000" pitchFamily="2" charset="-78"/>
              </a:rPr>
              <a:t>شعر رقص </a:t>
            </a:r>
            <a:r>
              <a:rPr lang="fa-IR" dirty="0">
                <a:solidFill>
                  <a:srgbClr val="FF0000"/>
                </a:solidFill>
                <a:cs typeface="B Zar" panose="00000400000000000000" pitchFamily="2" charset="-78"/>
              </a:rPr>
              <a:t>باد، </a:t>
            </a:r>
            <a:r>
              <a:rPr lang="fa-IR" dirty="0" smtClean="0">
                <a:solidFill>
                  <a:srgbClr val="FF0000"/>
                </a:solidFill>
                <a:cs typeface="B Zar" panose="00000400000000000000" pitchFamily="2" charset="-78"/>
              </a:rPr>
              <a:t>خنده ی </a:t>
            </a:r>
            <a:r>
              <a:rPr lang="fa-IR" dirty="0">
                <a:solidFill>
                  <a:srgbClr val="FF0000"/>
                </a:solidFill>
                <a:cs typeface="B Zar" panose="00000400000000000000" pitchFamily="2" charset="-78"/>
              </a:rPr>
              <a:t>گل</a:t>
            </a:r>
            <a:br>
              <a:rPr lang="fa-IR" dirty="0">
                <a:solidFill>
                  <a:srgbClr val="FF0000"/>
                </a:solidFill>
                <a:cs typeface="B Zar" panose="00000400000000000000" pitchFamily="2" charset="-78"/>
              </a:rPr>
            </a:br>
            <a:endParaRPr lang="en-US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7257" y="1095828"/>
            <a:ext cx="9448175" cy="5435601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باد سرد، آرام بر صحرا گذشت                                         سبزه زاران، رفته رفته، زرد گشت</a:t>
            </a:r>
          </a:p>
          <a:p>
            <a:pPr marL="0" indent="0" algn="r" rtl="1">
              <a:buNone/>
            </a:pPr>
            <a:r>
              <a:rPr lang="fa-IR" sz="2500" dirty="0">
                <a:solidFill>
                  <a:srgbClr val="0070C0"/>
                </a:solidFill>
                <a:cs typeface="B Zar" panose="00000400000000000000" pitchFamily="2" charset="-78"/>
              </a:rPr>
              <a:t>باد سردی آرام آرام در صحرا وزید و کمکم سبزهها و چمنزارها زرد شد.</a:t>
            </a:r>
          </a:p>
          <a:p>
            <a:pPr marL="0" indent="0" algn="r" rtl="1">
              <a:buNone/>
            </a:pPr>
            <a:r>
              <a:rPr lang="fa-I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تک درخت نارون، شد رنگرنگ                                       زرد شد آن چتر شاداب و قشنگ</a:t>
            </a:r>
          </a:p>
          <a:p>
            <a:pPr marL="0" indent="0" algn="r" rtl="1">
              <a:buNone/>
            </a:pPr>
            <a:r>
              <a:rPr lang="fa-IR" sz="2500" dirty="0">
                <a:solidFill>
                  <a:srgbClr val="0070C0"/>
                </a:solidFill>
                <a:cs typeface="B Zar" panose="00000400000000000000" pitchFamily="2" charset="-78"/>
              </a:rPr>
              <a:t>برگهای تک درخت نارون، رنگارنگ شد و آن برگهای چترمانند شاداب و زیبایش، زرد شد.</a:t>
            </a:r>
          </a:p>
          <a:p>
            <a:pPr marL="0" indent="0" algn="r" rtl="1">
              <a:buNone/>
            </a:pPr>
            <a:r>
              <a:rPr lang="fa-I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برگ برگ گل به رقصِ باد ریخت                                   رشته های بیدبُن از هم گسیخت</a:t>
            </a:r>
          </a:p>
          <a:p>
            <a:pPr marL="0" indent="0" algn="r" rtl="1">
              <a:buNone/>
            </a:pPr>
            <a:r>
              <a:rPr lang="fa-IR" sz="2500" dirty="0">
                <a:solidFill>
                  <a:srgbClr val="0070C0"/>
                </a:solidFill>
                <a:cs typeface="B Zar" panose="00000400000000000000" pitchFamily="2" charset="-78"/>
              </a:rPr>
              <a:t>با وزش باد، برگهای گل یکی یکی بر زمین ریخت و رشتههای درخت بید از هم جدا شد.</a:t>
            </a:r>
          </a:p>
          <a:p>
            <a:pPr marL="0" indent="0" algn="r" rtl="1">
              <a:buNone/>
            </a:pPr>
            <a:r>
              <a:rPr lang="fa-I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چشمه کم کم خشک شد، بی آب شد                            باغ و بُستان، ناگهان در خواب شد</a:t>
            </a:r>
          </a:p>
          <a:p>
            <a:pPr marL="0" indent="0" algn="r" rtl="1">
              <a:buNone/>
            </a:pPr>
            <a:r>
              <a:rPr lang="fa-IR" sz="2500" dirty="0">
                <a:solidFill>
                  <a:srgbClr val="0070C0"/>
                </a:solidFill>
                <a:cs typeface="B Zar" panose="00000400000000000000" pitchFamily="2" charset="-78"/>
              </a:rPr>
              <a:t>کم کم چشمه خشک و بی آب شد و ناگهان تمام باغ ها و بستان ها به خواب زمستانی رفتند.</a:t>
            </a:r>
          </a:p>
          <a:p>
            <a:pPr marL="0" indent="0" algn="r" rtl="1">
              <a:buNone/>
            </a:pPr>
            <a:r>
              <a:rPr lang="fa-IR" sz="2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کرد دهقان، دانه ها در زیر خاک                                      کرد کوته، شاخه ی پیچانِ تاک</a:t>
            </a:r>
          </a:p>
          <a:p>
            <a:pPr marL="0" indent="0" algn="r" rtl="1">
              <a:buNone/>
            </a:pPr>
            <a:r>
              <a:rPr lang="fa-IR" sz="2500" dirty="0">
                <a:solidFill>
                  <a:srgbClr val="0070C0"/>
                </a:solidFill>
                <a:cs typeface="B Zar" panose="00000400000000000000" pitchFamily="2" charset="-78"/>
              </a:rPr>
              <a:t>کشاورز دانه ها را در زیر خاک کاشت و شاخه های بلند پیچ در پیچ درخت انگور را کوتاه کرد.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95" y="435428"/>
            <a:ext cx="1139340" cy="26117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447" y="435428"/>
            <a:ext cx="1271553" cy="417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663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1152</Words>
  <Application>Microsoft Office PowerPoint</Application>
  <PresentationFormat>Widescreen</PresentationFormat>
  <Paragraphs>143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B Mehr</vt:lpstr>
      <vt:lpstr>B Mitra</vt:lpstr>
      <vt:lpstr>B Titr</vt:lpstr>
      <vt:lpstr>B Zar</vt:lpstr>
      <vt:lpstr>Nasalization</vt:lpstr>
      <vt:lpstr>Trebuchet MS</vt:lpstr>
      <vt:lpstr>Wingdings</vt:lpstr>
      <vt:lpstr>Wingdings 3</vt:lpstr>
      <vt:lpstr>Facet</vt:lpstr>
      <vt:lpstr>1_Facet</vt:lpstr>
      <vt:lpstr>به نام آنکه جان را فکرت آموخت ...</vt:lpstr>
      <vt:lpstr>درس اول </vt:lpstr>
      <vt:lpstr>PowerPoint Presentation</vt:lpstr>
      <vt:lpstr>PowerPoint Presentation</vt:lpstr>
      <vt:lpstr>PowerPoint Presentation</vt:lpstr>
      <vt:lpstr>معنی و مفهوم شعر ستایش  </vt:lpstr>
      <vt:lpstr>تماشاخانه  </vt:lpstr>
      <vt:lpstr>واژه آموزی </vt:lpstr>
      <vt:lpstr>شعر رقص باد، خنده ی گل </vt:lpstr>
      <vt:lpstr>PowerPoint Presentation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آنکه جان را فکرت آموخت ...</dc:title>
  <dc:creator>RePack by Diakov</dc:creator>
  <cp:lastModifiedBy>RePack by Diakov</cp:lastModifiedBy>
  <cp:revision>2</cp:revision>
  <dcterms:created xsi:type="dcterms:W3CDTF">2020-09-03T11:14:25Z</dcterms:created>
  <dcterms:modified xsi:type="dcterms:W3CDTF">2020-09-11T06:38:31Z</dcterms:modified>
</cp:coreProperties>
</file>